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61" r:id="rId2"/>
    <p:sldId id="262" r:id="rId3"/>
    <p:sldId id="257" r:id="rId4"/>
    <p:sldId id="263" r:id="rId5"/>
    <p:sldId id="265" r:id="rId6"/>
    <p:sldId id="267" r:id="rId7"/>
    <p:sldId id="266" r:id="rId8"/>
    <p:sldId id="268" r:id="rId9"/>
    <p:sldId id="269" r:id="rId10"/>
    <p:sldId id="270" r:id="rId11"/>
    <p:sldId id="271" r:id="rId12"/>
    <p:sldId id="274" r:id="rId13"/>
    <p:sldId id="273" r:id="rId14"/>
    <p:sldId id="275" r:id="rId15"/>
    <p:sldId id="277" r:id="rId16"/>
    <p:sldId id="278" r:id="rId17"/>
    <p:sldId id="276" r:id="rId18"/>
    <p:sldId id="272" r:id="rId19"/>
    <p:sldId id="281" r:id="rId20"/>
    <p:sldId id="280" r:id="rId21"/>
    <p:sldId id="279" r:id="rId22"/>
    <p:sldId id="282" r:id="rId23"/>
    <p:sldId id="283" r:id="rId24"/>
    <p:sldId id="284" r:id="rId25"/>
    <p:sldId id="285" r:id="rId26"/>
    <p:sldId id="287" r:id="rId27"/>
    <p:sldId id="288" r:id="rId28"/>
    <p:sldId id="259" r:id="rId29"/>
    <p:sldId id="289" r:id="rId30"/>
    <p:sldId id="25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BF87490-0B62-4B3C-9C2F-8CCCBBA67C35}" type="datetimeFigureOut">
              <a:rPr lang="en-IN" smtClean="0"/>
              <a:t>19-05-2019</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1347327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F87490-0B62-4B3C-9C2F-8CCCBBA67C35}" type="datetimeFigureOut">
              <a:rPr lang="en-IN" smtClean="0"/>
              <a:t>19-05-2019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2817338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F87490-0B62-4B3C-9C2F-8CCCBBA67C35}" type="datetimeFigureOut">
              <a:rPr lang="en-IN" smtClean="0"/>
              <a:t>19-05-2019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4197788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F87490-0B62-4B3C-9C2F-8CCCBBA67C35}" type="datetimeFigureOut">
              <a:rPr lang="en-IN" smtClean="0"/>
              <a:t>19-05-2019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E59877-0C13-4D03-983E-5AD985755190}"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417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F87490-0B62-4B3C-9C2F-8CCCBBA67C35}" type="datetimeFigureOut">
              <a:rPr lang="en-IN" smtClean="0"/>
              <a:t>19-05-2019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1215545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BF87490-0B62-4B3C-9C2F-8CCCBBA67C35}" type="datetimeFigureOut">
              <a:rPr lang="en-IN" smtClean="0"/>
              <a:t>19-05-2019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1875299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BF87490-0B62-4B3C-9C2F-8CCCBBA67C35}" type="datetimeFigureOut">
              <a:rPr lang="en-IN" smtClean="0"/>
              <a:t>19-05-2019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1560188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F87490-0B62-4B3C-9C2F-8CCCBBA67C35}" type="datetimeFigureOut">
              <a:rPr lang="en-IN" smtClean="0"/>
              <a:t>19-05-2019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3513708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F87490-0B62-4B3C-9C2F-8CCCBBA67C35}" type="datetimeFigureOut">
              <a:rPr lang="en-IN" smtClean="0"/>
              <a:t>19-05-2019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3007496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F87490-0B62-4B3C-9C2F-8CCCBBA67C35}" type="datetimeFigureOut">
              <a:rPr lang="en-IN" smtClean="0"/>
              <a:t>19-05-2019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39978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F87490-0B62-4B3C-9C2F-8CCCBBA67C35}" type="datetimeFigureOut">
              <a:rPr lang="en-IN" smtClean="0"/>
              <a:t>19-05-2019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1656730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F87490-0B62-4B3C-9C2F-8CCCBBA67C35}" type="datetimeFigureOut">
              <a:rPr lang="en-IN" smtClean="0"/>
              <a:t>19-05-2019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4160993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F87490-0B62-4B3C-9C2F-8CCCBBA67C35}" type="datetimeFigureOut">
              <a:rPr lang="en-IN" smtClean="0"/>
              <a:t>19-05-2019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308029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F87490-0B62-4B3C-9C2F-8CCCBBA67C35}" type="datetimeFigureOut">
              <a:rPr lang="en-IN" smtClean="0"/>
              <a:t>19-05-2019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775425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F87490-0B62-4B3C-9C2F-8CCCBBA67C35}" type="datetimeFigureOut">
              <a:rPr lang="en-IN" smtClean="0"/>
              <a:t>19-05-2019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160022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F87490-0B62-4B3C-9C2F-8CCCBBA67C35}" type="datetimeFigureOut">
              <a:rPr lang="en-IN" smtClean="0"/>
              <a:t>19-05-2019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95485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F87490-0B62-4B3C-9C2F-8CCCBBA67C35}" type="datetimeFigureOut">
              <a:rPr lang="en-IN" smtClean="0"/>
              <a:t>19-05-2019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E59877-0C13-4D03-983E-5AD985755190}" type="slidenum">
              <a:rPr lang="en-IN" smtClean="0"/>
              <a:t>‹#›</a:t>
            </a:fld>
            <a:endParaRPr lang="en-IN"/>
          </a:p>
        </p:txBody>
      </p:sp>
    </p:spTree>
    <p:extLst>
      <p:ext uri="{BB962C8B-B14F-4D97-AF65-F5344CB8AC3E}">
        <p14:creationId xmlns:p14="http://schemas.microsoft.com/office/powerpoint/2010/main" val="61444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BF87490-0B62-4B3C-9C2F-8CCCBBA67C35}" type="datetimeFigureOut">
              <a:rPr lang="en-IN" smtClean="0"/>
              <a:t>19-05-2019</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3E59877-0C13-4D03-983E-5AD985755190}" type="slidenum">
              <a:rPr lang="en-IN" smtClean="0"/>
              <a:t>‹#›</a:t>
            </a:fld>
            <a:endParaRPr lang="en-IN"/>
          </a:p>
        </p:txBody>
      </p:sp>
    </p:spTree>
    <p:extLst>
      <p:ext uri="{BB962C8B-B14F-4D97-AF65-F5344CB8AC3E}">
        <p14:creationId xmlns:p14="http://schemas.microsoft.com/office/powerpoint/2010/main" val="194625096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g"/><Relationship Id="rId5" Type="http://schemas.microsoft.com/office/2007/relationships/hdphoto" Target="../media/hdphoto1.wdp"/><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city skyline"/>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INSAID_Logo"/>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624633" y="2742510"/>
            <a:ext cx="9573454" cy="859528"/>
          </a:xfrm>
          <a:prstGeom prst="rect">
            <a:avLst/>
          </a:prstGeom>
        </p:spPr>
        <p:txBody>
          <a:bodyPr>
            <a:scene3d>
              <a:camera prst="perspectiveBelow"/>
              <a:lightRig rig="soft" dir="t">
                <a:rot lat="0" lon="0" rev="15600000"/>
              </a:lightRig>
            </a:scene3d>
            <a:sp3d extrusionH="57150" prstMaterial="softEdge">
              <a:bevelT w="25400" h="38100" prst="angle"/>
            </a:sp3d>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6600" b="1" cap="none" dirty="0">
                <a:ln/>
                <a:solidFill>
                  <a:srgbClr val="FF0000"/>
                </a:solidFill>
              </a:rPr>
              <a:t>Housing Pricing Prediction</a:t>
            </a:r>
          </a:p>
        </p:txBody>
      </p:sp>
      <p:sp>
        <p:nvSpPr>
          <p:cNvPr id="5" name="Subtitle 2"/>
          <p:cNvSpPr txBox="1">
            <a:spLocks/>
          </p:cNvSpPr>
          <p:nvPr/>
        </p:nvSpPr>
        <p:spPr>
          <a:xfrm>
            <a:off x="1876424" y="3602038"/>
            <a:ext cx="8791575" cy="1655762"/>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IN" sz="2000" b="1" dirty="0"/>
              <a:t>Machine Learning – EDA – Python – Data Science – Artificial intelligence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7" name="TextBox 6"/>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151963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69957" y="618518"/>
            <a:ext cx="4747088" cy="1478570"/>
          </a:xfrm>
        </p:spPr>
        <p:txBody>
          <a:bodyPr>
            <a:normAutofit fontScale="90000"/>
          </a:bodyPr>
          <a:lstStyle/>
          <a:p>
            <a:r>
              <a:rPr lang="en-IN" dirty="0"/>
              <a:t>Bivariate Analysis -  Sale Price &amp; Overall Quality</a:t>
            </a:r>
          </a:p>
        </p:txBody>
      </p:sp>
      <p:sp>
        <p:nvSpPr>
          <p:cNvPr id="13" name="Round Diagonal Corner Rectangle 9">
            <a:extLst>
              <a:ext uri="{FF2B5EF4-FFF2-40B4-BE49-F238E27FC236}">
                <a16:creationId xmlns:a16="http://schemas.microsoft.com/office/drawing/2014/main" id="{77087EFE-29A9-4EC9-8B82-7519E2983A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p:cNvPicPr>
            <a:picLocks noChangeAspect="1"/>
          </p:cNvPicPr>
          <p:nvPr/>
        </p:nvPicPr>
        <p:blipFill>
          <a:blip r:embed="rId3"/>
          <a:stretch>
            <a:fillRect/>
          </a:stretch>
        </p:blipFill>
        <p:spPr>
          <a:xfrm>
            <a:off x="1118988" y="1611566"/>
            <a:ext cx="4635583" cy="3638931"/>
          </a:xfrm>
          <a:prstGeom prst="rect">
            <a:avLst/>
          </a:prstGeom>
        </p:spPr>
      </p:pic>
      <p:sp>
        <p:nvSpPr>
          <p:cNvPr id="10" name="Content Placeholder 9">
            <a:extLst>
              <a:ext uri="{FF2B5EF4-FFF2-40B4-BE49-F238E27FC236}">
                <a16:creationId xmlns:a16="http://schemas.microsoft.com/office/drawing/2014/main" id="{B17CBF66-822F-43F4-BF3D-C59481A79B6F}"/>
              </a:ext>
            </a:extLst>
          </p:cNvPr>
          <p:cNvSpPr>
            <a:spLocks noGrp="1"/>
          </p:cNvSpPr>
          <p:nvPr>
            <p:ph idx="1"/>
          </p:nvPr>
        </p:nvSpPr>
        <p:spPr>
          <a:xfrm>
            <a:off x="6569957" y="2249487"/>
            <a:ext cx="4747087" cy="3541714"/>
          </a:xfrm>
        </p:spPr>
        <p:txBody>
          <a:bodyPr>
            <a:normAutofit/>
          </a:bodyPr>
          <a:lstStyle/>
          <a:p>
            <a:r>
              <a:rPr lang="en-US" dirty="0"/>
              <a:t>Overall Quality of Property &amp; Sale price has direct correlation</a:t>
            </a:r>
          </a:p>
          <a:p>
            <a:r>
              <a:rPr lang="en-US" dirty="0"/>
              <a:t>Higher the Quality Score, higher the price</a:t>
            </a:r>
          </a:p>
        </p:txBody>
      </p:sp>
      <p:pic>
        <p:nvPicPr>
          <p:cNvPr id="76" name="Picture 8" descr="INSAID_Logo"/>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79" name="TextBox 78"/>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3086618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extLst/>
          </a:blip>
          <a:stretch/>
        </a:blipFill>
        <a:effectLst/>
      </p:bgPr>
    </p:bg>
    <p:spTree>
      <p:nvGrpSpPr>
        <p:cNvPr id="1" name=""/>
        <p:cNvGrpSpPr/>
        <p:nvPr/>
      </p:nvGrpSpPr>
      <p:grpSpPr>
        <a:xfrm>
          <a:off x="0" y="0"/>
          <a:ext cx="0" cy="0"/>
          <a:chOff x="0" y="0"/>
          <a:chExt cx="0" cy="0"/>
        </a:xfrm>
      </p:grpSpPr>
      <p:sp>
        <p:nvSpPr>
          <p:cNvPr id="9" name="Round Diagonal Corner Rectangle 11">
            <a:extLst>
              <a:ext uri="{FF2B5EF4-FFF2-40B4-BE49-F238E27FC236}">
                <a16:creationId xmlns:a16="http://schemas.microsoft.com/office/drawing/2014/main" id="{15649ABD-2423-4C83-8F1D-CDC70264C9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740446" y="1137621"/>
            <a:ext cx="4869465" cy="4577297"/>
          </a:xfrm>
          <a:prstGeom prst="rect">
            <a:avLst/>
          </a:prstGeom>
        </p:spPr>
      </p:pic>
      <p:sp>
        <p:nvSpPr>
          <p:cNvPr id="6" name="Title 1"/>
          <p:cNvSpPr txBox="1">
            <a:spLocks/>
          </p:cNvSpPr>
          <p:nvPr/>
        </p:nvSpPr>
        <p:spPr>
          <a:xfrm>
            <a:off x="7551408" y="681244"/>
            <a:ext cx="4747088" cy="147857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dirty="0"/>
              <a:t>Bivariate Analysis -  Sale Price &amp; Living Area</a:t>
            </a:r>
          </a:p>
        </p:txBody>
      </p:sp>
      <p:sp>
        <p:nvSpPr>
          <p:cNvPr id="7" name="Content Placeholder 9">
            <a:extLst/>
          </p:cNvPr>
          <p:cNvSpPr txBox="1">
            <a:spLocks/>
          </p:cNvSpPr>
          <p:nvPr/>
        </p:nvSpPr>
        <p:spPr>
          <a:xfrm>
            <a:off x="7805530" y="2510607"/>
            <a:ext cx="341874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Overall direct correlation</a:t>
            </a:r>
          </a:p>
          <a:p>
            <a:r>
              <a:rPr lang="en-US" dirty="0"/>
              <a:t>Concentrated at mid level</a:t>
            </a:r>
          </a:p>
          <a:p>
            <a:r>
              <a:rPr lang="en-US" dirty="0"/>
              <a:t>Outliers indicating some value deals and very high premium</a:t>
            </a:r>
          </a:p>
        </p:txBody>
      </p:sp>
      <p:pic>
        <p:nvPicPr>
          <p:cNvPr id="8" name="Picture 8" descr="INSAID_Logo"/>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11" name="TextBox 10"/>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4180016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792279" y="618518"/>
            <a:ext cx="3524766" cy="1478570"/>
          </a:xfrm>
        </p:spPr>
        <p:txBody>
          <a:bodyPr anchor="b">
            <a:normAutofit/>
          </a:bodyPr>
          <a:lstStyle/>
          <a:p>
            <a:pPr algn="ctr"/>
            <a:r>
              <a:rPr lang="en-IN" sz="3200" dirty="0"/>
              <a:t>Categorical Feature Analysis</a:t>
            </a:r>
          </a:p>
        </p:txBody>
      </p:sp>
      <p:sp>
        <p:nvSpPr>
          <p:cNvPr id="7" name="Content Placeholder 2"/>
          <p:cNvSpPr>
            <a:spLocks noGrp="1"/>
          </p:cNvSpPr>
          <p:nvPr>
            <p:ph idx="1"/>
          </p:nvPr>
        </p:nvSpPr>
        <p:spPr>
          <a:xfrm>
            <a:off x="8036041" y="2249487"/>
            <a:ext cx="3281004" cy="3541714"/>
          </a:xfrm>
        </p:spPr>
        <p:txBody>
          <a:bodyPr>
            <a:normAutofit/>
          </a:bodyPr>
          <a:lstStyle/>
          <a:p>
            <a:r>
              <a:rPr lang="en-IN" sz="1800" dirty="0"/>
              <a:t>Following categorical features are given prime importance</a:t>
            </a:r>
          </a:p>
          <a:p>
            <a:pPr lvl="1"/>
            <a:r>
              <a:rPr lang="en-IN" sz="1400" dirty="0"/>
              <a:t>Neighbourhood</a:t>
            </a:r>
          </a:p>
          <a:p>
            <a:pPr lvl="1"/>
            <a:r>
              <a:rPr lang="en-IN" sz="1400" dirty="0"/>
              <a:t>Kitchen quality</a:t>
            </a:r>
          </a:p>
          <a:p>
            <a:pPr lvl="1"/>
            <a:r>
              <a:rPr lang="en-IN" sz="1400" dirty="0"/>
              <a:t>Exterior wall Quality</a:t>
            </a:r>
          </a:p>
        </p:txBody>
      </p:sp>
      <p:pic>
        <p:nvPicPr>
          <p:cNvPr id="8" name="Picture 8" descr="INSAID_Logo"/>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10" name="TextBox 9"/>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pic>
        <p:nvPicPr>
          <p:cNvPr id="11" name="Picture 10"/>
          <p:cNvPicPr>
            <a:picLocks noChangeAspect="1"/>
          </p:cNvPicPr>
          <p:nvPr/>
        </p:nvPicPr>
        <p:blipFill rotWithShape="1">
          <a:blip r:embed="rId4"/>
          <a:srcRect l="-1229" t="122" r="35241"/>
          <a:stretch/>
        </p:blipFill>
        <p:spPr>
          <a:xfrm rot="5400000">
            <a:off x="1889295" y="-323816"/>
            <a:ext cx="4240697" cy="6849651"/>
          </a:xfrm>
          <a:prstGeom prst="rect">
            <a:avLst/>
          </a:prstGeom>
        </p:spPr>
      </p:pic>
    </p:spTree>
    <p:extLst>
      <p:ext uri="{BB962C8B-B14F-4D97-AF65-F5344CB8AC3E}">
        <p14:creationId xmlns:p14="http://schemas.microsoft.com/office/powerpoint/2010/main" val="52083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36041" y="618518"/>
            <a:ext cx="3281003" cy="1478570"/>
          </a:xfrm>
        </p:spPr>
        <p:txBody>
          <a:bodyPr anchor="b">
            <a:normAutofit/>
          </a:bodyPr>
          <a:lstStyle/>
          <a:p>
            <a:r>
              <a:rPr lang="en-IN" sz="2800" dirty="0"/>
              <a:t>Categorical Feature Analysis</a:t>
            </a:r>
          </a:p>
        </p:txBody>
      </p:sp>
      <p:sp>
        <p:nvSpPr>
          <p:cNvPr id="11" name="Round Diagonal Corner Rectangle 11">
            <a:extLst>
              <a:ext uri="{FF2B5EF4-FFF2-40B4-BE49-F238E27FC236}">
                <a16:creationId xmlns:a16="http://schemas.microsoft.com/office/drawing/2014/main" id="{15649ABD-2423-4C83-8F1D-CDC70264C9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458682" y="1137621"/>
            <a:ext cx="5432993" cy="4577297"/>
          </a:xfrm>
          <a:prstGeom prst="rect">
            <a:avLst/>
          </a:prstGeom>
        </p:spPr>
      </p:pic>
      <p:sp>
        <p:nvSpPr>
          <p:cNvPr id="3" name="Content Placeholder 2"/>
          <p:cNvSpPr>
            <a:spLocks noGrp="1"/>
          </p:cNvSpPr>
          <p:nvPr>
            <p:ph idx="1"/>
          </p:nvPr>
        </p:nvSpPr>
        <p:spPr>
          <a:xfrm>
            <a:off x="8036041" y="2249487"/>
            <a:ext cx="3281004" cy="3541714"/>
          </a:xfrm>
        </p:spPr>
        <p:txBody>
          <a:bodyPr>
            <a:normAutofit/>
          </a:bodyPr>
          <a:lstStyle/>
          <a:p>
            <a:r>
              <a:rPr lang="en-IN" sz="1800" dirty="0"/>
              <a:t>Sale Price has maximum correlation with Sales Condition partial</a:t>
            </a:r>
          </a:p>
        </p:txBody>
      </p:sp>
      <p:pic>
        <p:nvPicPr>
          <p:cNvPr id="68" name="Picture 8" descr="INSAID_Logo"/>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71" name="TextBox 70"/>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3874595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937" b="50359"/>
          <a:stretch/>
        </p:blipFill>
        <p:spPr>
          <a:xfrm>
            <a:off x="554909" y="1046922"/>
            <a:ext cx="3722077" cy="4606947"/>
          </a:xfrm>
          <a:prstGeom prst="rect">
            <a:avLst/>
          </a:prstGeom>
        </p:spPr>
      </p:pic>
      <p:pic>
        <p:nvPicPr>
          <p:cNvPr id="5" name="Picture 4"/>
          <p:cNvPicPr>
            <a:picLocks noChangeAspect="1"/>
          </p:cNvPicPr>
          <p:nvPr/>
        </p:nvPicPr>
        <p:blipFill rotWithShape="1">
          <a:blip r:embed="rId2"/>
          <a:srcRect t="49275" r="-1064"/>
          <a:stretch/>
        </p:blipFill>
        <p:spPr>
          <a:xfrm>
            <a:off x="4276986" y="1009764"/>
            <a:ext cx="3705985" cy="4681261"/>
          </a:xfrm>
          <a:prstGeom prst="rect">
            <a:avLst/>
          </a:prstGeom>
        </p:spPr>
      </p:pic>
      <p:sp>
        <p:nvSpPr>
          <p:cNvPr id="6" name="Title 1"/>
          <p:cNvSpPr txBox="1">
            <a:spLocks/>
          </p:cNvSpPr>
          <p:nvPr/>
        </p:nvSpPr>
        <p:spPr>
          <a:xfrm>
            <a:off x="8036041" y="618518"/>
            <a:ext cx="3281003"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sz="2800" dirty="0"/>
              <a:t>Numerical Variable Analysis</a:t>
            </a:r>
          </a:p>
        </p:txBody>
      </p:sp>
      <p:sp>
        <p:nvSpPr>
          <p:cNvPr id="7" name="Content Placeholder 2"/>
          <p:cNvSpPr>
            <a:spLocks noGrp="1"/>
          </p:cNvSpPr>
          <p:nvPr>
            <p:ph idx="1"/>
          </p:nvPr>
        </p:nvSpPr>
        <p:spPr>
          <a:xfrm>
            <a:off x="8036041" y="2249487"/>
            <a:ext cx="3281004" cy="3541714"/>
          </a:xfrm>
        </p:spPr>
        <p:txBody>
          <a:bodyPr>
            <a:normAutofit/>
          </a:bodyPr>
          <a:lstStyle/>
          <a:p>
            <a:r>
              <a:rPr lang="en-IN" sz="1800" dirty="0"/>
              <a:t>Histogram Analysis performed for numerical variables</a:t>
            </a:r>
          </a:p>
          <a:p>
            <a:r>
              <a:rPr lang="en-IN" sz="1800" dirty="0"/>
              <a:t>Mostly are rightly skewed</a:t>
            </a:r>
          </a:p>
        </p:txBody>
      </p:sp>
      <p:pic>
        <p:nvPicPr>
          <p:cNvPr id="8" name="Picture 8" descr="INSAID_Logo"/>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10" name="TextBox 9"/>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1024016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44" t="-21" r="-170" b="86589"/>
          <a:stretch/>
        </p:blipFill>
        <p:spPr>
          <a:xfrm>
            <a:off x="170265" y="1002202"/>
            <a:ext cx="3195787" cy="4832558"/>
          </a:xfrm>
          <a:prstGeom prst="rect">
            <a:avLst/>
          </a:prstGeom>
        </p:spPr>
      </p:pic>
      <p:pic>
        <p:nvPicPr>
          <p:cNvPr id="5" name="Picture 4"/>
          <p:cNvPicPr>
            <a:picLocks noChangeAspect="1"/>
          </p:cNvPicPr>
          <p:nvPr/>
        </p:nvPicPr>
        <p:blipFill rotWithShape="1">
          <a:blip r:embed="rId2"/>
          <a:srcRect t="13331" r="-156" b="72605"/>
          <a:stretch/>
        </p:blipFill>
        <p:spPr>
          <a:xfrm>
            <a:off x="3366052" y="1002202"/>
            <a:ext cx="3044523" cy="4832558"/>
          </a:xfrm>
          <a:prstGeom prst="rect">
            <a:avLst/>
          </a:prstGeom>
        </p:spPr>
      </p:pic>
      <p:pic>
        <p:nvPicPr>
          <p:cNvPr id="6" name="Picture 5"/>
          <p:cNvPicPr>
            <a:picLocks noChangeAspect="1"/>
          </p:cNvPicPr>
          <p:nvPr/>
        </p:nvPicPr>
        <p:blipFill rotWithShape="1">
          <a:blip r:embed="rId2"/>
          <a:srcRect t="27039" r="2635" b="58988"/>
          <a:stretch/>
        </p:blipFill>
        <p:spPr>
          <a:xfrm>
            <a:off x="6410574" y="1002202"/>
            <a:ext cx="2979006" cy="4832558"/>
          </a:xfrm>
          <a:prstGeom prst="rect">
            <a:avLst/>
          </a:prstGeom>
        </p:spPr>
      </p:pic>
      <p:sp>
        <p:nvSpPr>
          <p:cNvPr id="7" name="Title 1"/>
          <p:cNvSpPr txBox="1">
            <a:spLocks/>
          </p:cNvSpPr>
          <p:nvPr/>
        </p:nvSpPr>
        <p:spPr>
          <a:xfrm>
            <a:off x="9389581" y="777544"/>
            <a:ext cx="2630142"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sz="2800" dirty="0"/>
              <a:t>Categorical Variable Analysis</a:t>
            </a:r>
          </a:p>
        </p:txBody>
      </p:sp>
      <p:sp>
        <p:nvSpPr>
          <p:cNvPr id="8" name="Content Placeholder 2"/>
          <p:cNvSpPr>
            <a:spLocks noGrp="1"/>
          </p:cNvSpPr>
          <p:nvPr>
            <p:ph idx="1"/>
          </p:nvPr>
        </p:nvSpPr>
        <p:spPr>
          <a:xfrm>
            <a:off x="9389580" y="2408513"/>
            <a:ext cx="2630143" cy="3541714"/>
          </a:xfrm>
        </p:spPr>
        <p:txBody>
          <a:bodyPr>
            <a:normAutofit lnSpcReduction="10000"/>
          </a:bodyPr>
          <a:lstStyle/>
          <a:p>
            <a:r>
              <a:rPr lang="en-IN" sz="1800" dirty="0"/>
              <a:t>Box plot Analysis performed for categorical variables</a:t>
            </a:r>
          </a:p>
          <a:p>
            <a:r>
              <a:rPr lang="en-IN" sz="1800" dirty="0"/>
              <a:t>Most of variables deal with outliers</a:t>
            </a:r>
          </a:p>
          <a:p>
            <a:r>
              <a:rPr lang="en-IN" sz="1800" dirty="0"/>
              <a:t>Decision tree are best in dealing with it.</a:t>
            </a:r>
          </a:p>
          <a:p>
            <a:endParaRPr lang="en-IN" sz="1800" dirty="0"/>
          </a:p>
          <a:p>
            <a:r>
              <a:rPr lang="en-IN" sz="1800" dirty="0" err="1"/>
              <a:t>Contd</a:t>
            </a:r>
            <a:r>
              <a:rPr lang="en-IN" sz="1800" dirty="0"/>
              <a:t>…</a:t>
            </a:r>
          </a:p>
        </p:txBody>
      </p:sp>
      <p:pic>
        <p:nvPicPr>
          <p:cNvPr id="9" name="Picture 8" descr="INSAID_Logo"/>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11" name="TextBox 10"/>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1685319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NSAID_Logo"/>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t="40717" r="1152" b="45635"/>
          <a:stretch/>
        </p:blipFill>
        <p:spPr>
          <a:xfrm>
            <a:off x="0" y="636106"/>
            <a:ext cx="3158545" cy="4929808"/>
          </a:xfrm>
          <a:prstGeom prst="rect">
            <a:avLst/>
          </a:prstGeom>
        </p:spPr>
      </p:pic>
      <p:pic>
        <p:nvPicPr>
          <p:cNvPr id="5" name="Picture 4"/>
          <p:cNvPicPr>
            <a:picLocks noChangeAspect="1"/>
          </p:cNvPicPr>
          <p:nvPr/>
        </p:nvPicPr>
        <p:blipFill rotWithShape="1">
          <a:blip r:embed="rId3"/>
          <a:srcRect l="1127" t="54468" r="-420" b="31777"/>
          <a:stretch/>
        </p:blipFill>
        <p:spPr>
          <a:xfrm>
            <a:off x="3163998" y="636105"/>
            <a:ext cx="3148110" cy="4929807"/>
          </a:xfrm>
          <a:prstGeom prst="rect">
            <a:avLst/>
          </a:prstGeom>
        </p:spPr>
      </p:pic>
      <p:pic>
        <p:nvPicPr>
          <p:cNvPr id="6" name="Picture 5"/>
          <p:cNvPicPr>
            <a:picLocks noChangeAspect="1"/>
          </p:cNvPicPr>
          <p:nvPr/>
        </p:nvPicPr>
        <p:blipFill rotWithShape="1">
          <a:blip r:embed="rId3"/>
          <a:srcRect l="-1" t="67763" r="1606" b="18510"/>
          <a:stretch/>
        </p:blipFill>
        <p:spPr>
          <a:xfrm>
            <a:off x="6334540" y="636104"/>
            <a:ext cx="3126114" cy="4929808"/>
          </a:xfrm>
          <a:prstGeom prst="rect">
            <a:avLst/>
          </a:prstGeom>
        </p:spPr>
      </p:pic>
      <p:pic>
        <p:nvPicPr>
          <p:cNvPr id="7" name="Picture 6"/>
          <p:cNvPicPr>
            <a:picLocks noChangeAspect="1"/>
          </p:cNvPicPr>
          <p:nvPr/>
        </p:nvPicPr>
        <p:blipFill rotWithShape="1">
          <a:blip r:embed="rId3"/>
          <a:srcRect l="-565" t="81509" r="-817" b="-137"/>
          <a:stretch/>
        </p:blipFill>
        <p:spPr>
          <a:xfrm>
            <a:off x="9460654" y="636104"/>
            <a:ext cx="2373537" cy="4929808"/>
          </a:xfrm>
          <a:prstGeom prst="rect">
            <a:avLst/>
          </a:prstGeom>
        </p:spPr>
      </p:pic>
      <p:sp>
        <p:nvSpPr>
          <p:cNvPr id="8" name="Title 1"/>
          <p:cNvSpPr txBox="1">
            <a:spLocks/>
          </p:cNvSpPr>
          <p:nvPr/>
        </p:nvSpPr>
        <p:spPr>
          <a:xfrm>
            <a:off x="3158545" y="5711686"/>
            <a:ext cx="5163820" cy="9740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sz="2800" dirty="0"/>
              <a:t>Categorical Variable Analysis</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11" name="TextBox 10"/>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414207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07728" y="164243"/>
            <a:ext cx="3281003" cy="598678"/>
          </a:xfrm>
        </p:spPr>
        <p:txBody>
          <a:bodyPr anchor="b">
            <a:normAutofit fontScale="90000"/>
          </a:bodyPr>
          <a:lstStyle/>
          <a:p>
            <a:pPr algn="ctr"/>
            <a:r>
              <a:rPr lang="en-IN" sz="2800" dirty="0"/>
              <a:t>Data Pre-Processing</a:t>
            </a:r>
          </a:p>
        </p:txBody>
      </p:sp>
      <p:sp>
        <p:nvSpPr>
          <p:cNvPr id="12" name="Round Diagonal Corner Rectangle 11">
            <a:extLst>
              <a:ext uri="{FF2B5EF4-FFF2-40B4-BE49-F238E27FC236}">
                <a16:creationId xmlns:a16="http://schemas.microsoft.com/office/drawing/2014/main" id="{15649ABD-2423-4C83-8F1D-CDC70264C9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3"/>
          <a:stretch>
            <a:fillRect/>
          </a:stretch>
        </p:blipFill>
        <p:spPr>
          <a:xfrm>
            <a:off x="1097478" y="819618"/>
            <a:ext cx="5901505" cy="5222833"/>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4290715543"/>
              </p:ext>
            </p:extLst>
          </p:nvPr>
        </p:nvGraphicFramePr>
        <p:xfrm>
          <a:off x="8791299" y="956091"/>
          <a:ext cx="2234510" cy="5086360"/>
        </p:xfrm>
        <a:graphic>
          <a:graphicData uri="http://schemas.openxmlformats.org/drawingml/2006/table">
            <a:tbl>
              <a:tblPr>
                <a:tableStyleId>{18603FDC-E32A-4AB5-989C-0864C3EAD2B8}</a:tableStyleId>
              </a:tblPr>
              <a:tblGrid>
                <a:gridCol w="1117255">
                  <a:extLst>
                    <a:ext uri="{9D8B030D-6E8A-4147-A177-3AD203B41FA5}">
                      <a16:colId xmlns:a16="http://schemas.microsoft.com/office/drawing/2014/main" val="4098882347"/>
                    </a:ext>
                  </a:extLst>
                </a:gridCol>
                <a:gridCol w="1117255">
                  <a:extLst>
                    <a:ext uri="{9D8B030D-6E8A-4147-A177-3AD203B41FA5}">
                      <a16:colId xmlns:a16="http://schemas.microsoft.com/office/drawing/2014/main" val="920934730"/>
                    </a:ext>
                  </a:extLst>
                </a:gridCol>
              </a:tblGrid>
              <a:tr h="213529">
                <a:tc>
                  <a:txBody>
                    <a:bodyPr/>
                    <a:lstStyle/>
                    <a:p>
                      <a:pPr algn="r" fontAlgn="ctr"/>
                      <a:r>
                        <a:rPr lang="en-IN" sz="1400" b="1" dirty="0">
                          <a:effectLst/>
                        </a:rPr>
                        <a:t>Features</a:t>
                      </a:r>
                      <a:endParaRPr lang="en-IN" sz="1400" b="1" dirty="0">
                        <a:solidFill>
                          <a:schemeClr val="tx1">
                            <a:lumMod val="50000"/>
                          </a:schemeClr>
                        </a:solidFill>
                        <a:effectLst/>
                      </a:endParaRPr>
                    </a:p>
                  </a:txBody>
                  <a:tcPr marL="30290" marR="30290" marT="15145" marB="15145" anchor="ct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IN" sz="1400" b="1" dirty="0">
                          <a:effectLst/>
                        </a:rPr>
                      </a:br>
                      <a:r>
                        <a:rPr lang="en-IN" sz="1400" b="1" dirty="0">
                          <a:effectLst/>
                        </a:rPr>
                        <a:t>Missing Ratio</a:t>
                      </a:r>
                      <a:endParaRPr lang="en-IN" sz="1400" b="1" dirty="0">
                        <a:solidFill>
                          <a:schemeClr val="tx1">
                            <a:lumMod val="50000"/>
                          </a:schemeClr>
                        </a:solidFill>
                        <a:effectLst/>
                      </a:endParaRPr>
                    </a:p>
                  </a:txBody>
                  <a:tcPr marL="30290" marR="30290" marT="15145" marB="15145">
                    <a:cell3D prstMaterial="dkEdge">
                      <a:bevel/>
                      <a:lightRig rig="flood" dir="t"/>
                    </a:cell3D>
                  </a:tcPr>
                </a:tc>
                <a:extLst>
                  <a:ext uri="{0D108BD9-81ED-4DB2-BD59-A6C34878D82A}">
                    <a16:rowId xmlns:a16="http://schemas.microsoft.com/office/drawing/2014/main" val="4102346389"/>
                  </a:ext>
                </a:extLst>
              </a:tr>
              <a:tr h="121935">
                <a:tc>
                  <a:txBody>
                    <a:bodyPr/>
                    <a:lstStyle/>
                    <a:p>
                      <a:pPr algn="r" fontAlgn="ctr"/>
                      <a:r>
                        <a:rPr lang="en-IN" sz="1400" b="1" dirty="0" err="1">
                          <a:effectLst/>
                        </a:rPr>
                        <a:t>PoolQC</a:t>
                      </a:r>
                      <a:endParaRPr lang="en-IN" sz="1400" b="1" dirty="0">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99.520548</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1904754031"/>
                  </a:ext>
                </a:extLst>
              </a:tr>
              <a:tr h="121935">
                <a:tc>
                  <a:txBody>
                    <a:bodyPr/>
                    <a:lstStyle/>
                    <a:p>
                      <a:pPr algn="r" fontAlgn="ctr"/>
                      <a:r>
                        <a:rPr lang="en-IN" sz="1400" b="1" dirty="0" err="1">
                          <a:effectLst/>
                        </a:rPr>
                        <a:t>MiscFeature</a:t>
                      </a:r>
                      <a:endParaRPr lang="en-IN" sz="1400" b="1" dirty="0">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96.301370</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3439111151"/>
                  </a:ext>
                </a:extLst>
              </a:tr>
              <a:tr h="121935">
                <a:tc>
                  <a:txBody>
                    <a:bodyPr/>
                    <a:lstStyle/>
                    <a:p>
                      <a:pPr algn="r" fontAlgn="ctr"/>
                      <a:r>
                        <a:rPr lang="en-IN" sz="1400" b="1" dirty="0">
                          <a:effectLst/>
                        </a:rPr>
                        <a:t>Alley</a:t>
                      </a:r>
                      <a:endParaRPr lang="en-IN" sz="1400" b="1" dirty="0">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93.767123</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3643311835"/>
                  </a:ext>
                </a:extLst>
              </a:tr>
              <a:tr h="121935">
                <a:tc>
                  <a:txBody>
                    <a:bodyPr/>
                    <a:lstStyle/>
                    <a:p>
                      <a:pPr algn="r" fontAlgn="ctr"/>
                      <a:r>
                        <a:rPr lang="en-IN" sz="1400" b="1" dirty="0">
                          <a:effectLst/>
                        </a:rPr>
                        <a:t>Fence</a:t>
                      </a:r>
                      <a:endParaRPr lang="en-IN" sz="1400" b="1" dirty="0">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80.753425</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658800401"/>
                  </a:ext>
                </a:extLst>
              </a:tr>
              <a:tr h="121935">
                <a:tc>
                  <a:txBody>
                    <a:bodyPr/>
                    <a:lstStyle/>
                    <a:p>
                      <a:pPr algn="r" fontAlgn="ctr"/>
                      <a:r>
                        <a:rPr lang="en-IN" sz="1400" b="1" dirty="0" err="1">
                          <a:effectLst/>
                        </a:rPr>
                        <a:t>FireplaceQu</a:t>
                      </a:r>
                      <a:endParaRPr lang="en-IN" sz="1400" b="1" dirty="0">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47.260274</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334467460"/>
                  </a:ext>
                </a:extLst>
              </a:tr>
              <a:tr h="121935">
                <a:tc>
                  <a:txBody>
                    <a:bodyPr/>
                    <a:lstStyle/>
                    <a:p>
                      <a:pPr algn="r" fontAlgn="ctr"/>
                      <a:r>
                        <a:rPr lang="en-IN" sz="1400" b="1">
                          <a:effectLst/>
                        </a:rPr>
                        <a:t>LotFrontage</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17.739726</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2313661960"/>
                  </a:ext>
                </a:extLst>
              </a:tr>
              <a:tr h="121935">
                <a:tc>
                  <a:txBody>
                    <a:bodyPr/>
                    <a:lstStyle/>
                    <a:p>
                      <a:pPr algn="r" fontAlgn="ctr"/>
                      <a:r>
                        <a:rPr lang="en-IN" sz="1400" b="1">
                          <a:effectLst/>
                        </a:rPr>
                        <a:t>GarageYrBlt</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5.547945</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372230632"/>
                  </a:ext>
                </a:extLst>
              </a:tr>
              <a:tr h="121935">
                <a:tc>
                  <a:txBody>
                    <a:bodyPr/>
                    <a:lstStyle/>
                    <a:p>
                      <a:pPr algn="r" fontAlgn="ctr"/>
                      <a:r>
                        <a:rPr lang="en-IN" sz="1400" b="1" dirty="0" err="1">
                          <a:effectLst/>
                        </a:rPr>
                        <a:t>GarageType</a:t>
                      </a:r>
                      <a:endParaRPr lang="en-IN" sz="1400" b="1" dirty="0">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5.547945</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4229237599"/>
                  </a:ext>
                </a:extLst>
              </a:tr>
              <a:tr h="121935">
                <a:tc>
                  <a:txBody>
                    <a:bodyPr/>
                    <a:lstStyle/>
                    <a:p>
                      <a:pPr algn="r" fontAlgn="ctr"/>
                      <a:r>
                        <a:rPr lang="en-IN" sz="1400" b="1">
                          <a:effectLst/>
                        </a:rPr>
                        <a:t>GarageFinish</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5.547945</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1516069741"/>
                  </a:ext>
                </a:extLst>
              </a:tr>
              <a:tr h="121935">
                <a:tc>
                  <a:txBody>
                    <a:bodyPr/>
                    <a:lstStyle/>
                    <a:p>
                      <a:pPr algn="r" fontAlgn="ctr"/>
                      <a:r>
                        <a:rPr lang="en-IN" sz="1400" b="1">
                          <a:effectLst/>
                        </a:rPr>
                        <a:t>GarageQual</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5.547945</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16985785"/>
                  </a:ext>
                </a:extLst>
              </a:tr>
              <a:tr h="121935">
                <a:tc>
                  <a:txBody>
                    <a:bodyPr/>
                    <a:lstStyle/>
                    <a:p>
                      <a:pPr algn="r" fontAlgn="ctr"/>
                      <a:r>
                        <a:rPr lang="en-IN" sz="1400" b="1">
                          <a:effectLst/>
                        </a:rPr>
                        <a:t>GarageCond</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5.547945</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2373877592"/>
                  </a:ext>
                </a:extLst>
              </a:tr>
              <a:tr h="121935">
                <a:tc>
                  <a:txBody>
                    <a:bodyPr/>
                    <a:lstStyle/>
                    <a:p>
                      <a:pPr algn="r" fontAlgn="ctr"/>
                      <a:r>
                        <a:rPr lang="en-IN" sz="1400" b="1">
                          <a:effectLst/>
                        </a:rPr>
                        <a:t>BsmtFinType2</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2.602740</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2834814441"/>
                  </a:ext>
                </a:extLst>
              </a:tr>
              <a:tr h="121935">
                <a:tc>
                  <a:txBody>
                    <a:bodyPr/>
                    <a:lstStyle/>
                    <a:p>
                      <a:pPr algn="r" fontAlgn="ctr"/>
                      <a:r>
                        <a:rPr lang="en-IN" sz="1400" b="1">
                          <a:effectLst/>
                        </a:rPr>
                        <a:t>BsmtExposure</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2.602740</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2230474434"/>
                  </a:ext>
                </a:extLst>
              </a:tr>
              <a:tr h="121935">
                <a:tc>
                  <a:txBody>
                    <a:bodyPr/>
                    <a:lstStyle/>
                    <a:p>
                      <a:pPr algn="r" fontAlgn="ctr"/>
                      <a:r>
                        <a:rPr lang="en-IN" sz="1400" b="1">
                          <a:effectLst/>
                        </a:rPr>
                        <a:t>BsmtFinType1</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2.534247</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146562108"/>
                  </a:ext>
                </a:extLst>
              </a:tr>
              <a:tr h="121935">
                <a:tc>
                  <a:txBody>
                    <a:bodyPr/>
                    <a:lstStyle/>
                    <a:p>
                      <a:pPr algn="r" fontAlgn="ctr"/>
                      <a:r>
                        <a:rPr lang="en-IN" sz="1400" b="1">
                          <a:effectLst/>
                        </a:rPr>
                        <a:t>BsmtCond</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2.534247</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2800860801"/>
                  </a:ext>
                </a:extLst>
              </a:tr>
              <a:tr h="121935">
                <a:tc>
                  <a:txBody>
                    <a:bodyPr/>
                    <a:lstStyle/>
                    <a:p>
                      <a:pPr algn="r" fontAlgn="ctr"/>
                      <a:r>
                        <a:rPr lang="en-IN" sz="1400" b="1">
                          <a:effectLst/>
                        </a:rPr>
                        <a:t>BsmtQual</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2.534247</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2130958303"/>
                  </a:ext>
                </a:extLst>
              </a:tr>
              <a:tr h="121935">
                <a:tc>
                  <a:txBody>
                    <a:bodyPr/>
                    <a:lstStyle/>
                    <a:p>
                      <a:pPr algn="r" fontAlgn="ctr"/>
                      <a:r>
                        <a:rPr lang="en-IN" sz="1400" b="1">
                          <a:effectLst/>
                        </a:rPr>
                        <a:t>MasVnrArea</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0.547945</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1555260119"/>
                  </a:ext>
                </a:extLst>
              </a:tr>
              <a:tr h="121935">
                <a:tc>
                  <a:txBody>
                    <a:bodyPr/>
                    <a:lstStyle/>
                    <a:p>
                      <a:pPr algn="r" fontAlgn="ctr"/>
                      <a:r>
                        <a:rPr lang="en-IN" sz="1400" b="1">
                          <a:effectLst/>
                        </a:rPr>
                        <a:t>MasVnrType</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0.547945</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129097406"/>
                  </a:ext>
                </a:extLst>
              </a:tr>
              <a:tr h="121935">
                <a:tc>
                  <a:txBody>
                    <a:bodyPr/>
                    <a:lstStyle/>
                    <a:p>
                      <a:pPr algn="r" fontAlgn="ctr"/>
                      <a:r>
                        <a:rPr lang="en-IN" sz="1400" b="1">
                          <a:effectLst/>
                        </a:rPr>
                        <a:t>Electrical</a:t>
                      </a:r>
                      <a:endParaRPr lang="en-IN" sz="1400" b="1">
                        <a:solidFill>
                          <a:schemeClr val="tx1">
                            <a:lumMod val="50000"/>
                          </a:schemeClr>
                        </a:solidFill>
                        <a:effectLst/>
                      </a:endParaRPr>
                    </a:p>
                  </a:txBody>
                  <a:tcPr marL="30290" marR="30290" marT="15145" marB="15145" anchor="ctr">
                    <a:cell3D prstMaterial="dkEdge">
                      <a:bevel/>
                      <a:lightRig rig="flood" dir="t"/>
                    </a:cell3D>
                  </a:tcPr>
                </a:tc>
                <a:tc>
                  <a:txBody>
                    <a:bodyPr/>
                    <a:lstStyle/>
                    <a:p>
                      <a:pPr algn="r" fontAlgn="ctr"/>
                      <a:r>
                        <a:rPr lang="en-IN" sz="1400" b="1" dirty="0">
                          <a:effectLst/>
                        </a:rPr>
                        <a:t>0.068493</a:t>
                      </a:r>
                      <a:endParaRPr lang="en-IN" sz="1400" b="1" dirty="0">
                        <a:solidFill>
                          <a:schemeClr val="tx1">
                            <a:lumMod val="50000"/>
                          </a:schemeClr>
                        </a:solidFill>
                        <a:effectLst/>
                      </a:endParaRPr>
                    </a:p>
                  </a:txBody>
                  <a:tcPr marL="30290" marR="30290" marT="15145" marB="15145" anchor="ctr">
                    <a:cell3D prstMaterial="dkEdge">
                      <a:bevel/>
                      <a:lightRig rig="flood" dir="t"/>
                    </a:cell3D>
                  </a:tcPr>
                </a:tc>
                <a:extLst>
                  <a:ext uri="{0D108BD9-81ED-4DB2-BD59-A6C34878D82A}">
                    <a16:rowId xmlns:a16="http://schemas.microsoft.com/office/drawing/2014/main" val="1973869166"/>
                  </a:ext>
                </a:extLst>
              </a:tr>
            </a:tbl>
          </a:graphicData>
        </a:graphic>
      </p:graphicFrame>
      <p:sp>
        <p:nvSpPr>
          <p:cNvPr id="10" name="Title 1"/>
          <p:cNvSpPr txBox="1">
            <a:spLocks/>
          </p:cNvSpPr>
          <p:nvPr/>
        </p:nvSpPr>
        <p:spPr>
          <a:xfrm>
            <a:off x="0" y="6087587"/>
            <a:ext cx="12149137" cy="522413"/>
          </a:xfrm>
          <a:prstGeom prst="homePlate">
            <a:avLst/>
          </a:prstGeom>
          <a:solidFill>
            <a:schemeClr val="bg2">
              <a:lumMod val="75000"/>
              <a:alpha val="30000"/>
            </a:schemeClr>
          </a:solidFill>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r"/>
            <a:r>
              <a:rPr lang="en-IN" sz="2000" b="1" cap="none" dirty="0">
                <a:ln w="22225">
                  <a:solidFill>
                    <a:schemeClr val="accent2"/>
                  </a:solidFill>
                  <a:prstDash val="solid"/>
                </a:ln>
                <a:solidFill>
                  <a:schemeClr val="accent2">
                    <a:lumMod val="40000"/>
                    <a:lumOff val="60000"/>
                  </a:schemeClr>
                </a:solidFill>
              </a:rPr>
              <a:t>Missing Values identified, and fixed</a:t>
            </a:r>
          </a:p>
        </p:txBody>
      </p:sp>
      <p:pic>
        <p:nvPicPr>
          <p:cNvPr id="11" name="Picture 8" descr="INSAID_Logo"/>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14" name="TextBox 13"/>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4142886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8979" y="1420836"/>
            <a:ext cx="5453737" cy="3955157"/>
          </a:xfrm>
          <a:prstGeom prst="rect">
            <a:avLst/>
          </a:prstGeom>
        </p:spPr>
      </p:pic>
      <p:pic>
        <p:nvPicPr>
          <p:cNvPr id="5" name="Picture 4"/>
          <p:cNvPicPr>
            <a:picLocks noChangeAspect="1"/>
          </p:cNvPicPr>
          <p:nvPr/>
        </p:nvPicPr>
        <p:blipFill>
          <a:blip r:embed="rId3"/>
          <a:stretch>
            <a:fillRect/>
          </a:stretch>
        </p:blipFill>
        <p:spPr>
          <a:xfrm>
            <a:off x="6234883" y="1420836"/>
            <a:ext cx="5563222" cy="3955157"/>
          </a:xfrm>
          <a:prstGeom prst="rect">
            <a:avLst/>
          </a:prstGeom>
        </p:spPr>
      </p:pic>
      <p:sp>
        <p:nvSpPr>
          <p:cNvPr id="6" name="Title 1"/>
          <p:cNvSpPr>
            <a:spLocks noGrp="1"/>
          </p:cNvSpPr>
          <p:nvPr>
            <p:ph type="title"/>
          </p:nvPr>
        </p:nvSpPr>
        <p:spPr>
          <a:xfrm>
            <a:off x="618979" y="450574"/>
            <a:ext cx="10810806" cy="849435"/>
          </a:xfrm>
        </p:spPr>
        <p:txBody>
          <a:bodyPr anchor="b">
            <a:normAutofit/>
          </a:bodyPr>
          <a:lstStyle/>
          <a:p>
            <a:pPr algn="ctr"/>
            <a:r>
              <a:rPr lang="en-IN" sz="3200" dirty="0"/>
              <a:t>Feature Transformation or Feature Engineering</a:t>
            </a:r>
          </a:p>
        </p:txBody>
      </p:sp>
      <p:sp>
        <p:nvSpPr>
          <p:cNvPr id="7" name="Title 1"/>
          <p:cNvSpPr txBox="1">
            <a:spLocks/>
          </p:cNvSpPr>
          <p:nvPr/>
        </p:nvSpPr>
        <p:spPr>
          <a:xfrm>
            <a:off x="0" y="6087587"/>
            <a:ext cx="12149137" cy="522413"/>
          </a:xfrm>
          <a:prstGeom prst="homePlate">
            <a:avLst/>
          </a:prstGeom>
          <a:solidFill>
            <a:schemeClr val="bg2">
              <a:lumMod val="75000"/>
              <a:alpha val="30000"/>
            </a:schemeClr>
          </a:solidFill>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r"/>
            <a:r>
              <a:rPr lang="en-IN" sz="2000" b="1" cap="none" dirty="0">
                <a:ln w="22225">
                  <a:solidFill>
                    <a:schemeClr val="accent2"/>
                  </a:solidFill>
                  <a:prstDash val="solid"/>
                </a:ln>
                <a:solidFill>
                  <a:schemeClr val="accent2">
                    <a:lumMod val="40000"/>
                    <a:lumOff val="60000"/>
                  </a:schemeClr>
                </a:solidFill>
              </a:rPr>
              <a:t>Skewness is brought under control</a:t>
            </a:r>
          </a:p>
        </p:txBody>
      </p:sp>
      <p:pic>
        <p:nvPicPr>
          <p:cNvPr id="8" name="Picture 8" descr="INSAID_Logo"/>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10" name="TextBox 9"/>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4294049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52" name="Picture 2">
            <a:extLst>
              <a:ext uri="{FF2B5EF4-FFF2-40B4-BE49-F238E27FC236}">
                <a16:creationId xmlns:a16="http://schemas.microsoft.com/office/drawing/2014/main" id="{6551C300-1D7A-46C3-9EF6-0EAC9B1E1F53}"/>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53" name="Group 10">
            <a:extLst>
              <a:ext uri="{FF2B5EF4-FFF2-40B4-BE49-F238E27FC236}">
                <a16:creationId xmlns:a16="http://schemas.microsoft.com/office/drawing/2014/main" id="{8EC1EDC6-1B42-4FCD-BC53-B1D05BFF2E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633EFBCB-98A2-4F16-B3BB-BF9EC17846B7}"/>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B399E29C-9CF8-4BD1-8750-949BA21268E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CB02DFF7-56DA-42B6-B49A-C8926B841AD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07F77B45-21CD-43DB-AD58-24F8145021B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F0151C40-12A4-4A09-A8B6-179A062EF6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F0146EA7-EB82-410D-A6ED-7C10C525ADC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20DD5C02-0C86-4FA9-B82A-254EF58D376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19ED9FD5-1147-400A-8A32-82A74F7AD8F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E79E6A0D-4D79-4788-8769-B989488019F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A6F42038-BF59-409A-902B-AD7799149A2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D8B0BD48-5982-4C95-A7C8-E0D2306453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F6C539D3-C6BD-4FB0-AA91-5AF1BF14C5F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34F70AD6-B8F4-4F9D-8593-D4047107BD90}"/>
                  </a:ext>
                  <a:ext uri="{C183D7F6-B498-43B3-948B-1728B52AA6E4}">
                    <adec:decorative xmlns=""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51EAB0E0-5DE2-4906-80B0-211A6247897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38E8B65E-526B-458D-85A5-21C0A1A74F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CCE331A2-5388-42F4-A175-69310C1BEF5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4E758D69-ACA2-4888-84BB-B05B1FAF2AE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078AAA22-796B-4F0E-85DA-B8B0E81115A7}"/>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D1254A9A-3E31-4A25-9A91-F9BC6CF6A35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18CADB3C-936C-476A-A261-28DD5ABA734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771961D1-28D7-4CC1-A720-2933E8B9135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E7B8B616-B89E-4A1C-98DE-13B8B939477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5D6CC1A1-D003-44BA-87E4-B3A7F3D3004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FF32749B-B34C-4FCB-A33A-0478844A93A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4455F261-AC57-4085-8989-4DBED747F15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57CEA90D-DB58-4EC0-A55C-15FAF59E046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66BBB005-2E38-496A-A46C-FD2B0605C16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E1A7618C-DE9D-401A-AD7A-784F19DA856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5E441C57-A0CF-4D49-9609-55CB4646BD6A}"/>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2D3240AD-75B9-452B-9967-D05B40DE5F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6A557EE5-4777-4655-A433-05006D84104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6B721B6E-8FF2-470B-A180-C594E82718E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23E045A6-2D54-488D-B5F0-68851843088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2A4F07ED-57C7-4FF7-ABF8-793FC03A247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8829D0E6-D04F-4297-A784-6837F13ECA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9477D3D3-AA00-446F-B05D-EBBA25D3C98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5AC450AD-A350-42FA-B7EA-103D4416B46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A10F783A-EC27-47BE-A21D-3531A036FA6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A2CBE444-D00C-4C80-9F29-42A250C500B8}"/>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1" name="Picture 8" descr="INSAID_Logo"/>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55" name="TextBox 54"/>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
        <p:nvSpPr>
          <p:cNvPr id="56" name="Title 1"/>
          <p:cNvSpPr>
            <a:spLocks noGrp="1"/>
          </p:cNvSpPr>
          <p:nvPr>
            <p:ph type="title"/>
          </p:nvPr>
        </p:nvSpPr>
        <p:spPr>
          <a:xfrm>
            <a:off x="52387" y="3633180"/>
            <a:ext cx="12149137" cy="1474485"/>
          </a:xfrm>
          <a:prstGeom prst="homePlate">
            <a:avLst/>
          </a:prstGeom>
          <a:solidFill>
            <a:srgbClr val="00B0F0">
              <a:alpha val="30000"/>
            </a:srgbClr>
          </a:solidFill>
        </p:spPr>
        <p:style>
          <a:lnRef idx="1">
            <a:schemeClr val="dk1"/>
          </a:lnRef>
          <a:fillRef idx="3">
            <a:schemeClr val="dk1"/>
          </a:fillRef>
          <a:effectRef idx="2">
            <a:schemeClr val="dk1"/>
          </a:effectRef>
          <a:fontRef idx="minor">
            <a:schemeClr val="lt1"/>
          </a:fontRef>
        </p:style>
        <p:txBody>
          <a:bodyPr>
            <a:noAutofit/>
          </a:bodyPr>
          <a:lstStyle/>
          <a:p>
            <a:pPr algn="r"/>
            <a:r>
              <a:rPr lang="en-IN" sz="54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Model Training, Evaluation and Predictions</a:t>
            </a:r>
          </a:p>
        </p:txBody>
      </p:sp>
    </p:spTree>
    <p:extLst>
      <p:ext uri="{BB962C8B-B14F-4D97-AF65-F5344CB8AC3E}">
        <p14:creationId xmlns:p14="http://schemas.microsoft.com/office/powerpoint/2010/main" val="1230057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extLst/>
          </a:blip>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0213445-86D4-4F78-AD8F-8FEBBDFA82E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a:ext uri="{FF2B5EF4-FFF2-40B4-BE49-F238E27FC236}">
                  <a16:creationId xmlns:a16="http://schemas.microsoft.com/office/drawing/2014/main" id="{2684A60A-182E-419E-B01C-AFDD09191DA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FABF1FD-FB5D-4393-B4E5-33B2CE25726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p:cNvSpPr>
            <a:spLocks noGrp="1"/>
          </p:cNvSpPr>
          <p:nvPr>
            <p:ph type="title"/>
          </p:nvPr>
        </p:nvSpPr>
        <p:spPr>
          <a:xfrm>
            <a:off x="7962519" y="618518"/>
            <a:ext cx="3084891" cy="1478570"/>
          </a:xfrm>
        </p:spPr>
        <p:txBody>
          <a:bodyPr>
            <a:normAutofit/>
          </a:bodyPr>
          <a:lstStyle/>
          <a:p>
            <a:pPr algn="ctr"/>
            <a:r>
              <a:rPr lang="en-IN" sz="3200" b="1" dirty="0"/>
              <a:t>Problem Statement</a:t>
            </a:r>
          </a:p>
        </p:txBody>
      </p:sp>
      <p:pic>
        <p:nvPicPr>
          <p:cNvPr id="9"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12403" r="30285"/>
          <a:stretch/>
        </p:blipFill>
        <p:spPr>
          <a:xfrm>
            <a:off x="-5597" y="10"/>
            <a:ext cx="7558541" cy="6857990"/>
          </a:xfrm>
          <a:prstGeom prst="rect">
            <a:avLst/>
          </a:prstGeom>
        </p:spPr>
      </p:pic>
      <p:grpSp>
        <p:nvGrpSpPr>
          <p:cNvPr id="18" name="Group 17">
            <a:extLst>
              <a:ext uri="{FF2B5EF4-FFF2-40B4-BE49-F238E27FC236}">
                <a16:creationId xmlns:a16="http://schemas.microsoft.com/office/drawing/2014/main" id="{CDCE4EDB-73B1-4D06-81F5-710CC52981B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9" name="Rectangle 18">
              <a:extLst>
                <a:ext uri="{FF2B5EF4-FFF2-40B4-BE49-F238E27FC236}">
                  <a16:creationId xmlns:a16="http://schemas.microsoft.com/office/drawing/2014/main" id="{F63F9314-715E-4710-9A63-CE83056C2FFB}"/>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9B72E135-686E-4210-B69F-210E8CE8042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7">
              <a:extLst>
                <a:ext uri="{FF2B5EF4-FFF2-40B4-BE49-F238E27FC236}">
                  <a16:creationId xmlns:a16="http://schemas.microsoft.com/office/drawing/2014/main" id="{7D3B4296-5208-432F-BB64-309668EC4F7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Rectangle 21">
              <a:extLst>
                <a:ext uri="{FF2B5EF4-FFF2-40B4-BE49-F238E27FC236}">
                  <a16:creationId xmlns:a16="http://schemas.microsoft.com/office/drawing/2014/main" id="{9B6956C6-AA52-471D-BD31-3ECBA24022B2}"/>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3" name="Freeform 9">
              <a:extLst>
                <a:ext uri="{FF2B5EF4-FFF2-40B4-BE49-F238E27FC236}">
                  <a16:creationId xmlns:a16="http://schemas.microsoft.com/office/drawing/2014/main" id="{53A37D1D-4A71-4995-A6BC-FAE00A570D9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0">
              <a:extLst>
                <a:ext uri="{FF2B5EF4-FFF2-40B4-BE49-F238E27FC236}">
                  <a16:creationId xmlns:a16="http://schemas.microsoft.com/office/drawing/2014/main" id="{1893C2F1-17F9-4182-8755-0C15B28893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1">
              <a:extLst>
                <a:ext uri="{FF2B5EF4-FFF2-40B4-BE49-F238E27FC236}">
                  <a16:creationId xmlns:a16="http://schemas.microsoft.com/office/drawing/2014/main" id="{65DD1ACC-FCF5-4D49-B68C-FAE7829FAF7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2">
              <a:extLst>
                <a:ext uri="{FF2B5EF4-FFF2-40B4-BE49-F238E27FC236}">
                  <a16:creationId xmlns:a16="http://schemas.microsoft.com/office/drawing/2014/main" id="{DF836DE4-2767-4A63-9E03-9963D5EF52F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3">
              <a:extLst>
                <a:ext uri="{FF2B5EF4-FFF2-40B4-BE49-F238E27FC236}">
                  <a16:creationId xmlns:a16="http://schemas.microsoft.com/office/drawing/2014/main" id="{916DC85C-58CE-4EBC-BDB4-B04096D658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4">
              <a:extLst>
                <a:ext uri="{FF2B5EF4-FFF2-40B4-BE49-F238E27FC236}">
                  <a16:creationId xmlns:a16="http://schemas.microsoft.com/office/drawing/2014/main" id="{DCFE1B83-4862-4B9A-9CEB-92C0A85754E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5">
              <a:extLst>
                <a:ext uri="{FF2B5EF4-FFF2-40B4-BE49-F238E27FC236}">
                  <a16:creationId xmlns:a16="http://schemas.microsoft.com/office/drawing/2014/main" id="{4D246667-16A5-4BA4-903D-561D924ABA6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6">
              <a:extLst>
                <a:ext uri="{FF2B5EF4-FFF2-40B4-BE49-F238E27FC236}">
                  <a16:creationId xmlns:a16="http://schemas.microsoft.com/office/drawing/2014/main" id="{7DDB6AF5-B5FD-469E-B20A-8A1E3E799F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7">
              <a:extLst>
                <a:ext uri="{FF2B5EF4-FFF2-40B4-BE49-F238E27FC236}">
                  <a16:creationId xmlns:a16="http://schemas.microsoft.com/office/drawing/2014/main" id="{F70C8148-B4C1-4005-9272-BEFFC7CC76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8">
              <a:extLst>
                <a:ext uri="{FF2B5EF4-FFF2-40B4-BE49-F238E27FC236}">
                  <a16:creationId xmlns:a16="http://schemas.microsoft.com/office/drawing/2014/main" id="{2EE6A2D5-5F0B-4977-A24D-7ACFC2CD45C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9">
              <a:extLst>
                <a:ext uri="{FF2B5EF4-FFF2-40B4-BE49-F238E27FC236}">
                  <a16:creationId xmlns:a16="http://schemas.microsoft.com/office/drawing/2014/main" id="{62AF7BF9-EA4A-4568-ACC4-9AE135078AA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0">
              <a:extLst>
                <a:ext uri="{FF2B5EF4-FFF2-40B4-BE49-F238E27FC236}">
                  <a16:creationId xmlns:a16="http://schemas.microsoft.com/office/drawing/2014/main" id="{C5480B8F-8335-4048-9440-D64B546107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1">
              <a:extLst>
                <a:ext uri="{FF2B5EF4-FFF2-40B4-BE49-F238E27FC236}">
                  <a16:creationId xmlns:a16="http://schemas.microsoft.com/office/drawing/2014/main" id="{C0239026-9B37-48A5-AE01-29B6F948AD0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2">
              <a:extLst>
                <a:ext uri="{FF2B5EF4-FFF2-40B4-BE49-F238E27FC236}">
                  <a16:creationId xmlns:a16="http://schemas.microsoft.com/office/drawing/2014/main" id="{072A79A0-61B5-446D-921B-4CC229561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3">
              <a:extLst>
                <a:ext uri="{FF2B5EF4-FFF2-40B4-BE49-F238E27FC236}">
                  <a16:creationId xmlns:a16="http://schemas.microsoft.com/office/drawing/2014/main" id="{7B295262-D1BB-4CC4-AE86-B61841BF2CA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4">
              <a:extLst>
                <a:ext uri="{FF2B5EF4-FFF2-40B4-BE49-F238E27FC236}">
                  <a16:creationId xmlns:a16="http://schemas.microsoft.com/office/drawing/2014/main" id="{2EB18505-CD3D-4C25-A04A-BC683714121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5">
              <a:extLst>
                <a:ext uri="{FF2B5EF4-FFF2-40B4-BE49-F238E27FC236}">
                  <a16:creationId xmlns:a16="http://schemas.microsoft.com/office/drawing/2014/main" id="{B7A9AB06-69CB-45EB-A6D2-2C4CBDBFB94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6">
              <a:extLst>
                <a:ext uri="{FF2B5EF4-FFF2-40B4-BE49-F238E27FC236}">
                  <a16:creationId xmlns:a16="http://schemas.microsoft.com/office/drawing/2014/main" id="{112A72AB-1E70-4C17-A6F3-E8F925A6BD8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7">
              <a:extLst>
                <a:ext uri="{FF2B5EF4-FFF2-40B4-BE49-F238E27FC236}">
                  <a16:creationId xmlns:a16="http://schemas.microsoft.com/office/drawing/2014/main" id="{8F53EAC6-E0BE-4B8D-9093-F4C40F7A447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28">
              <a:extLst>
                <a:ext uri="{FF2B5EF4-FFF2-40B4-BE49-F238E27FC236}">
                  <a16:creationId xmlns:a16="http://schemas.microsoft.com/office/drawing/2014/main" id="{3C4430FB-7419-4488-B9DD-C52172E0B0C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29">
              <a:extLst>
                <a:ext uri="{FF2B5EF4-FFF2-40B4-BE49-F238E27FC236}">
                  <a16:creationId xmlns:a16="http://schemas.microsoft.com/office/drawing/2014/main" id="{4A07FED4-C9B2-426D-80F9-3E251D9DB31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0">
              <a:extLst>
                <a:ext uri="{FF2B5EF4-FFF2-40B4-BE49-F238E27FC236}">
                  <a16:creationId xmlns:a16="http://schemas.microsoft.com/office/drawing/2014/main" id="{2BE840B1-DE8E-4F4E-978E-195F2FF3031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1">
              <a:extLst>
                <a:ext uri="{FF2B5EF4-FFF2-40B4-BE49-F238E27FC236}">
                  <a16:creationId xmlns:a16="http://schemas.microsoft.com/office/drawing/2014/main" id="{970A7C12-E1F6-4063-AA66-96F09C70713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2">
              <a:extLst>
                <a:ext uri="{FF2B5EF4-FFF2-40B4-BE49-F238E27FC236}">
                  <a16:creationId xmlns:a16="http://schemas.microsoft.com/office/drawing/2014/main" id="{D92C1000-EC4C-495C-91EC-2EAD35CF46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Rectangle 46">
              <a:extLst>
                <a:ext uri="{FF2B5EF4-FFF2-40B4-BE49-F238E27FC236}">
                  <a16:creationId xmlns:a16="http://schemas.microsoft.com/office/drawing/2014/main" id="{3F7B7324-4CF2-425F-A41A-28B32C0E4CE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8" name="Freeform 34">
              <a:extLst>
                <a:ext uri="{FF2B5EF4-FFF2-40B4-BE49-F238E27FC236}">
                  <a16:creationId xmlns:a16="http://schemas.microsoft.com/office/drawing/2014/main" id="{52FB908C-D111-4B49-AD3B-63F13834311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5">
              <a:extLst>
                <a:ext uri="{FF2B5EF4-FFF2-40B4-BE49-F238E27FC236}">
                  <a16:creationId xmlns:a16="http://schemas.microsoft.com/office/drawing/2014/main" id="{C16B5E72-3FED-4E30-B1B0-C12EFEF8B9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6">
              <a:extLst>
                <a:ext uri="{FF2B5EF4-FFF2-40B4-BE49-F238E27FC236}">
                  <a16:creationId xmlns:a16="http://schemas.microsoft.com/office/drawing/2014/main" id="{CEE94B89-C705-4A0A-93A7-4F3B8981802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7">
              <a:extLst>
                <a:ext uri="{FF2B5EF4-FFF2-40B4-BE49-F238E27FC236}">
                  <a16:creationId xmlns:a16="http://schemas.microsoft.com/office/drawing/2014/main" id="{4DB3AE93-70CB-4ACF-8A92-6EA1359701D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8">
              <a:extLst>
                <a:ext uri="{FF2B5EF4-FFF2-40B4-BE49-F238E27FC236}">
                  <a16:creationId xmlns:a16="http://schemas.microsoft.com/office/drawing/2014/main" id="{70E52CEC-5096-4798-8308-0E6C82FBA99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39">
              <a:extLst>
                <a:ext uri="{FF2B5EF4-FFF2-40B4-BE49-F238E27FC236}">
                  <a16:creationId xmlns:a16="http://schemas.microsoft.com/office/drawing/2014/main" id="{F8276397-B2CD-42CA-B986-507EE9D467E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0">
              <a:extLst>
                <a:ext uri="{FF2B5EF4-FFF2-40B4-BE49-F238E27FC236}">
                  <a16:creationId xmlns:a16="http://schemas.microsoft.com/office/drawing/2014/main" id="{642D153B-98BD-45E6-847F-1FD76397382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1">
              <a:extLst>
                <a:ext uri="{FF2B5EF4-FFF2-40B4-BE49-F238E27FC236}">
                  <a16:creationId xmlns:a16="http://schemas.microsoft.com/office/drawing/2014/main" id="{252AE091-EAD9-455A-86A2-C3291C52FF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2">
              <a:extLst>
                <a:ext uri="{FF2B5EF4-FFF2-40B4-BE49-F238E27FC236}">
                  <a16:creationId xmlns:a16="http://schemas.microsoft.com/office/drawing/2014/main" id="{09B8584C-6AFF-4278-9401-5418AA63332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3">
              <a:extLst>
                <a:ext uri="{FF2B5EF4-FFF2-40B4-BE49-F238E27FC236}">
                  <a16:creationId xmlns:a16="http://schemas.microsoft.com/office/drawing/2014/main" id="{C46EBDFA-29FE-431B-B471-A93954E632F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4">
              <a:extLst>
                <a:ext uri="{FF2B5EF4-FFF2-40B4-BE49-F238E27FC236}">
                  <a16:creationId xmlns:a16="http://schemas.microsoft.com/office/drawing/2014/main" id="{364709FA-053E-40E4-B749-04095388D20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Rectangle 58">
              <a:extLst>
                <a:ext uri="{FF2B5EF4-FFF2-40B4-BE49-F238E27FC236}">
                  <a16:creationId xmlns:a16="http://schemas.microsoft.com/office/drawing/2014/main" id="{B55D7DE2-227A-41F8-844D-271221B00066}"/>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0" name="Freeform 46">
              <a:extLst>
                <a:ext uri="{FF2B5EF4-FFF2-40B4-BE49-F238E27FC236}">
                  <a16:creationId xmlns:a16="http://schemas.microsoft.com/office/drawing/2014/main" id="{972C56D1-4007-4A97-B1DF-7F9D3D1DC4F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7">
              <a:extLst>
                <a:ext uri="{FF2B5EF4-FFF2-40B4-BE49-F238E27FC236}">
                  <a16:creationId xmlns:a16="http://schemas.microsoft.com/office/drawing/2014/main" id="{5DA56C63-5DD5-455F-8FD5-109691AA426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48">
              <a:extLst>
                <a:ext uri="{FF2B5EF4-FFF2-40B4-BE49-F238E27FC236}">
                  <a16:creationId xmlns:a16="http://schemas.microsoft.com/office/drawing/2014/main" id="{A20F10A4-A054-4A68-BFD1-F2FB28B86BE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49">
              <a:extLst>
                <a:ext uri="{FF2B5EF4-FFF2-40B4-BE49-F238E27FC236}">
                  <a16:creationId xmlns:a16="http://schemas.microsoft.com/office/drawing/2014/main" id="{48DCF062-2278-4653-9461-CA215371020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0">
              <a:extLst>
                <a:ext uri="{FF2B5EF4-FFF2-40B4-BE49-F238E27FC236}">
                  <a16:creationId xmlns:a16="http://schemas.microsoft.com/office/drawing/2014/main" id="{F6632E64-9102-425C-B537-96DF3902752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1">
              <a:extLst>
                <a:ext uri="{FF2B5EF4-FFF2-40B4-BE49-F238E27FC236}">
                  <a16:creationId xmlns:a16="http://schemas.microsoft.com/office/drawing/2014/main" id="{264CEB62-8728-4027-8478-036D0529DF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2">
              <a:extLst>
                <a:ext uri="{FF2B5EF4-FFF2-40B4-BE49-F238E27FC236}">
                  <a16:creationId xmlns:a16="http://schemas.microsoft.com/office/drawing/2014/main" id="{61F43665-192D-4262-8159-1E31819CFC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3">
              <a:extLst>
                <a:ext uri="{FF2B5EF4-FFF2-40B4-BE49-F238E27FC236}">
                  <a16:creationId xmlns:a16="http://schemas.microsoft.com/office/drawing/2014/main" id="{02ECEA15-55AF-4923-B9D4-FD5C31C3EFF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4">
              <a:extLst>
                <a:ext uri="{FF2B5EF4-FFF2-40B4-BE49-F238E27FC236}">
                  <a16:creationId xmlns:a16="http://schemas.microsoft.com/office/drawing/2014/main" id="{DCD329AF-25D7-493E-8D67-A0732671318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5">
              <a:extLst>
                <a:ext uri="{FF2B5EF4-FFF2-40B4-BE49-F238E27FC236}">
                  <a16:creationId xmlns:a16="http://schemas.microsoft.com/office/drawing/2014/main" id="{A7DA766F-2273-4AFD-BF7F-06EB3814C8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6">
              <a:extLst>
                <a:ext uri="{FF2B5EF4-FFF2-40B4-BE49-F238E27FC236}">
                  <a16:creationId xmlns:a16="http://schemas.microsoft.com/office/drawing/2014/main" id="{9F17779A-AF9E-4C89-9138-937E81F94FC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57">
              <a:extLst>
                <a:ext uri="{FF2B5EF4-FFF2-40B4-BE49-F238E27FC236}">
                  <a16:creationId xmlns:a16="http://schemas.microsoft.com/office/drawing/2014/main" id="{DA68E6FB-9F23-463E-83E2-8B56685D090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58">
              <a:extLst>
                <a:ext uri="{FF2B5EF4-FFF2-40B4-BE49-F238E27FC236}">
                  <a16:creationId xmlns:a16="http://schemas.microsoft.com/office/drawing/2014/main" id="{DFBC35F5-3359-42CB-BEA7-882EDCBF16B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11" name="Content Placeholder 10">
            <a:extLst>
              <a:ext uri="{FF2B5EF4-FFF2-40B4-BE49-F238E27FC236}">
                <a16:creationId xmlns:a16="http://schemas.microsoft.com/office/drawing/2014/main" id="{CDB0DCDB-6644-482E-B2DF-17D2BDF2639C}"/>
              </a:ext>
            </a:extLst>
          </p:cNvPr>
          <p:cNvSpPr>
            <a:spLocks noGrp="1"/>
          </p:cNvSpPr>
          <p:nvPr>
            <p:ph idx="1"/>
          </p:nvPr>
        </p:nvSpPr>
        <p:spPr>
          <a:xfrm>
            <a:off x="7962519" y="2249487"/>
            <a:ext cx="3084892" cy="3541714"/>
          </a:xfrm>
        </p:spPr>
        <p:txBody>
          <a:bodyPr>
            <a:normAutofit/>
          </a:bodyPr>
          <a:lstStyle/>
          <a:p>
            <a:pPr marL="0" indent="0" algn="ctr">
              <a:buNone/>
            </a:pPr>
            <a:r>
              <a:rPr lang="en-IN" dirty="0"/>
              <a:t>This goal of notebook is to be focused on solving the problem of predicting house prices for house buyers and house sellers.</a:t>
            </a:r>
            <a:endParaRPr lang="en-US" dirty="0"/>
          </a:p>
        </p:txBody>
      </p:sp>
      <p:pic>
        <p:nvPicPr>
          <p:cNvPr id="73" name="Picture 8" descr="INSAID_Logo"/>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75" name="TextBox 74"/>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1885505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9025" y="618518"/>
            <a:ext cx="3268385" cy="1478570"/>
          </a:xfrm>
        </p:spPr>
        <p:txBody>
          <a:bodyPr/>
          <a:lstStyle/>
          <a:p>
            <a:r>
              <a:rPr lang="en-IN" dirty="0"/>
              <a:t>Linear Regression</a:t>
            </a:r>
          </a:p>
        </p:txBody>
      </p:sp>
      <p:sp>
        <p:nvSpPr>
          <p:cNvPr id="3" name="Content Placeholder 2"/>
          <p:cNvSpPr>
            <a:spLocks noGrp="1"/>
          </p:cNvSpPr>
          <p:nvPr>
            <p:ph idx="1"/>
          </p:nvPr>
        </p:nvSpPr>
        <p:spPr>
          <a:xfrm>
            <a:off x="7779026" y="2249487"/>
            <a:ext cx="3268385" cy="3541714"/>
          </a:xfrm>
        </p:spPr>
        <p:txBody>
          <a:bodyPr/>
          <a:lstStyle/>
          <a:p>
            <a:r>
              <a:rPr lang="en-IN" dirty="0"/>
              <a:t>Test conduced with Living area &amp; Sale Price</a:t>
            </a:r>
          </a:p>
          <a:p>
            <a:endParaRPr lang="en-IN" dirty="0"/>
          </a:p>
        </p:txBody>
      </p:sp>
      <p:pic>
        <p:nvPicPr>
          <p:cNvPr id="4" name="Picture 3"/>
          <p:cNvPicPr>
            <a:picLocks noChangeAspect="1"/>
          </p:cNvPicPr>
          <p:nvPr/>
        </p:nvPicPr>
        <p:blipFill>
          <a:blip r:embed="rId2"/>
          <a:stretch>
            <a:fillRect/>
          </a:stretch>
        </p:blipFill>
        <p:spPr>
          <a:xfrm>
            <a:off x="1073427" y="923318"/>
            <a:ext cx="5473148" cy="3969234"/>
          </a:xfrm>
          <a:prstGeom prst="rect">
            <a:avLst/>
          </a:prstGeom>
        </p:spPr>
      </p:pic>
      <p:pic>
        <p:nvPicPr>
          <p:cNvPr id="5" name="Content Placeholder 5"/>
          <p:cNvPicPr>
            <a:picLocks noChangeAspect="1"/>
          </p:cNvPicPr>
          <p:nvPr/>
        </p:nvPicPr>
        <p:blipFill rotWithShape="1">
          <a:blip r:embed="rId3"/>
          <a:srcRect l="5733" t="1" r="66329" b="-2473"/>
          <a:stretch/>
        </p:blipFill>
        <p:spPr>
          <a:xfrm>
            <a:off x="3613961" y="5048947"/>
            <a:ext cx="2650434" cy="1190788"/>
          </a:xfrm>
          <a:prstGeom prst="rect">
            <a:avLst/>
          </a:prstGeom>
        </p:spPr>
      </p:pic>
      <p:pic>
        <p:nvPicPr>
          <p:cNvPr id="6" name="Picture 5"/>
          <p:cNvPicPr>
            <a:picLocks noChangeAspect="1"/>
          </p:cNvPicPr>
          <p:nvPr/>
        </p:nvPicPr>
        <p:blipFill rotWithShape="1">
          <a:blip r:embed="rId4"/>
          <a:srcRect t="1" r="75126" b="4086"/>
          <a:stretch/>
        </p:blipFill>
        <p:spPr>
          <a:xfrm>
            <a:off x="1073427" y="5063996"/>
            <a:ext cx="2191604" cy="1087155"/>
          </a:xfrm>
          <a:prstGeom prst="rect">
            <a:avLst/>
          </a:prstGeom>
        </p:spPr>
      </p:pic>
      <p:pic>
        <p:nvPicPr>
          <p:cNvPr id="7" name="Picture 8" descr="INSAID_Logo"/>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9" name="TextBox 8"/>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3446061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48493" y="1357803"/>
            <a:ext cx="6268154" cy="4178769"/>
          </a:xfrm>
          <a:prstGeom prst="rect">
            <a:avLst/>
          </a:prstGeom>
        </p:spPr>
      </p:pic>
      <p:sp>
        <p:nvSpPr>
          <p:cNvPr id="11" name="Title 1"/>
          <p:cNvSpPr>
            <a:spLocks noGrp="1"/>
          </p:cNvSpPr>
          <p:nvPr>
            <p:ph type="title"/>
          </p:nvPr>
        </p:nvSpPr>
        <p:spPr>
          <a:xfrm>
            <a:off x="7779025" y="618518"/>
            <a:ext cx="3268385" cy="1478570"/>
          </a:xfrm>
        </p:spPr>
        <p:txBody>
          <a:bodyPr/>
          <a:lstStyle/>
          <a:p>
            <a:r>
              <a:rPr lang="en-IN" dirty="0"/>
              <a:t>Linear Regression</a:t>
            </a:r>
          </a:p>
        </p:txBody>
      </p:sp>
      <p:sp>
        <p:nvSpPr>
          <p:cNvPr id="12" name="Content Placeholder 2"/>
          <p:cNvSpPr>
            <a:spLocks noGrp="1"/>
          </p:cNvSpPr>
          <p:nvPr>
            <p:ph idx="1"/>
          </p:nvPr>
        </p:nvSpPr>
        <p:spPr>
          <a:xfrm>
            <a:off x="7779026" y="2249487"/>
            <a:ext cx="3268385" cy="3541714"/>
          </a:xfrm>
        </p:spPr>
        <p:txBody>
          <a:bodyPr/>
          <a:lstStyle/>
          <a:p>
            <a:r>
              <a:rPr lang="en-IN" dirty="0"/>
              <a:t>Result plotted in animation</a:t>
            </a:r>
          </a:p>
          <a:p>
            <a:r>
              <a:rPr lang="en-IN" dirty="0"/>
              <a:t>Check Jupiter Notebook</a:t>
            </a:r>
          </a:p>
          <a:p>
            <a:endParaRPr lang="en-IN" dirty="0"/>
          </a:p>
        </p:txBody>
      </p:sp>
      <p:pic>
        <p:nvPicPr>
          <p:cNvPr id="13" name="Picture 8" descr="INSAID_Logo"/>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15" name="TextBox 14"/>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759148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7427" y="1809337"/>
            <a:ext cx="5307831" cy="3849343"/>
          </a:xfrm>
          <a:prstGeom prst="rect">
            <a:avLst/>
          </a:prstGeom>
        </p:spPr>
      </p:pic>
      <p:sp>
        <p:nvSpPr>
          <p:cNvPr id="5" name="Title 1"/>
          <p:cNvSpPr>
            <a:spLocks noGrp="1"/>
          </p:cNvSpPr>
          <p:nvPr>
            <p:ph type="title"/>
          </p:nvPr>
        </p:nvSpPr>
        <p:spPr>
          <a:xfrm>
            <a:off x="7779025" y="618518"/>
            <a:ext cx="3268385" cy="1478570"/>
          </a:xfrm>
        </p:spPr>
        <p:txBody>
          <a:bodyPr>
            <a:normAutofit fontScale="90000"/>
          </a:bodyPr>
          <a:lstStyle/>
          <a:p>
            <a:r>
              <a:rPr lang="en-IN" dirty="0"/>
              <a:t>Multivariable Linear Regression</a:t>
            </a:r>
          </a:p>
        </p:txBody>
      </p:sp>
      <p:sp>
        <p:nvSpPr>
          <p:cNvPr id="6" name="Content Placeholder 2"/>
          <p:cNvSpPr>
            <a:spLocks noGrp="1"/>
          </p:cNvSpPr>
          <p:nvPr>
            <p:ph idx="1"/>
          </p:nvPr>
        </p:nvSpPr>
        <p:spPr>
          <a:xfrm>
            <a:off x="7779026" y="2249487"/>
            <a:ext cx="3268385" cy="3541714"/>
          </a:xfrm>
        </p:spPr>
        <p:txBody>
          <a:bodyPr/>
          <a:lstStyle/>
          <a:p>
            <a:r>
              <a:rPr lang="en-IN" dirty="0"/>
              <a:t>Test conduced with Overall </a:t>
            </a:r>
            <a:r>
              <a:rPr lang="en-IN" dirty="0" err="1"/>
              <a:t>Qual</a:t>
            </a:r>
            <a:r>
              <a:rPr lang="en-IN" dirty="0"/>
              <a:t>, Living area, </a:t>
            </a:r>
            <a:r>
              <a:rPr lang="en-IN" dirty="0" err="1"/>
              <a:t>GarageCars</a:t>
            </a:r>
            <a:r>
              <a:rPr lang="en-IN" dirty="0"/>
              <a:t> &amp; Sale Price</a:t>
            </a:r>
          </a:p>
          <a:p>
            <a:endParaRPr lang="en-IN" dirty="0"/>
          </a:p>
        </p:txBody>
      </p:sp>
      <p:pic>
        <p:nvPicPr>
          <p:cNvPr id="7" name="Picture 8" descr="INSAID_Logo"/>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9" name="TextBox 8"/>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3732330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268" y="724535"/>
            <a:ext cx="5721627" cy="1478570"/>
          </a:xfrm>
        </p:spPr>
        <p:txBody>
          <a:bodyPr/>
          <a:lstStyle/>
          <a:p>
            <a:r>
              <a:rPr lang="en-IN" dirty="0"/>
              <a:t>Decision Tree </a:t>
            </a:r>
            <a:r>
              <a:rPr lang="en-IN" dirty="0" err="1"/>
              <a:t>Regressor</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106297"/>
              </p:ext>
            </p:extLst>
          </p:nvPr>
        </p:nvGraphicFramePr>
        <p:xfrm>
          <a:off x="9183757" y="1232451"/>
          <a:ext cx="2622052" cy="4621412"/>
        </p:xfrm>
        <a:graphic>
          <a:graphicData uri="http://schemas.openxmlformats.org/drawingml/2006/table">
            <a:tbl>
              <a:tblPr>
                <a:tableStyleId>{284E427A-3D55-4303-BF80-6455036E1DE7}</a:tableStyleId>
              </a:tblPr>
              <a:tblGrid>
                <a:gridCol w="1311026">
                  <a:extLst>
                    <a:ext uri="{9D8B030D-6E8A-4147-A177-3AD203B41FA5}">
                      <a16:colId xmlns:a16="http://schemas.microsoft.com/office/drawing/2014/main" val="1308408641"/>
                    </a:ext>
                  </a:extLst>
                </a:gridCol>
                <a:gridCol w="1311026">
                  <a:extLst>
                    <a:ext uri="{9D8B030D-6E8A-4147-A177-3AD203B41FA5}">
                      <a16:colId xmlns:a16="http://schemas.microsoft.com/office/drawing/2014/main" val="3261615408"/>
                    </a:ext>
                  </a:extLst>
                </a:gridCol>
              </a:tblGrid>
              <a:tr h="248102">
                <a:tc>
                  <a:txBody>
                    <a:bodyPr/>
                    <a:lstStyle/>
                    <a:p>
                      <a:pPr algn="ctr" fontAlgn="ctr"/>
                      <a:r>
                        <a:rPr lang="en-IN" sz="1400" b="1" dirty="0">
                          <a:effectLst/>
                        </a:rPr>
                        <a:t>Id</a:t>
                      </a:r>
                    </a:p>
                  </a:txBody>
                  <a:tcPr marL="34568" marR="34568" marT="17284" marB="17284" anchor="ctr">
                    <a:cell3D prstMaterial="dkEdge">
                      <a:bevel prst="relaxedInset"/>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dirty="0" err="1">
                          <a:effectLst/>
                        </a:rPr>
                        <a:t>SalePrice</a:t>
                      </a:r>
                      <a:endParaRPr lang="en-IN" sz="1400" b="1" dirty="0">
                        <a:effectLst/>
                      </a:endParaRPr>
                    </a:p>
                  </a:txBody>
                  <a:tcPr marL="34568" marR="34568" marT="17284" marB="17284">
                    <a:cell3D prstMaterial="dkEdge">
                      <a:bevel prst="relaxedInset"/>
                      <a:lightRig rig="flood" dir="t"/>
                    </a:cell3D>
                  </a:tcPr>
                </a:tc>
                <a:extLst>
                  <a:ext uri="{0D108BD9-81ED-4DB2-BD59-A6C34878D82A}">
                    <a16:rowId xmlns:a16="http://schemas.microsoft.com/office/drawing/2014/main" val="480888030"/>
                  </a:ext>
                </a:extLst>
              </a:tr>
              <a:tr h="437331">
                <a:tc>
                  <a:txBody>
                    <a:bodyPr/>
                    <a:lstStyle/>
                    <a:p>
                      <a:pPr algn="ctr" fontAlgn="ctr"/>
                      <a:r>
                        <a:rPr lang="en-IN" sz="1400" b="1" dirty="0">
                          <a:effectLst/>
                        </a:rPr>
                        <a:t>1</a:t>
                      </a:r>
                    </a:p>
                  </a:txBody>
                  <a:tcPr marL="34568" marR="34568" marT="17284" marB="17284" anchor="ctr">
                    <a:cell3D prstMaterial="dkEdge">
                      <a:bevel prst="relaxedInset"/>
                      <a:lightRig rig="flood" dir="t"/>
                    </a:cell3D>
                  </a:tcPr>
                </a:tc>
                <a:tc>
                  <a:txBody>
                    <a:bodyPr/>
                    <a:lstStyle/>
                    <a:p>
                      <a:pPr algn="ctr" fontAlgn="ctr"/>
                      <a:r>
                        <a:rPr lang="en-IN" sz="1400" b="1" dirty="0">
                          <a:effectLst/>
                        </a:rPr>
                        <a:t>174600.000000</a:t>
                      </a:r>
                    </a:p>
                  </a:txBody>
                  <a:tcPr marL="34568" marR="34568" marT="17284" marB="17284" anchor="ctr">
                    <a:cell3D prstMaterial="dkEdge">
                      <a:bevel prst="relaxedInset"/>
                      <a:lightRig rig="flood" dir="t"/>
                    </a:cell3D>
                  </a:tcPr>
                </a:tc>
                <a:extLst>
                  <a:ext uri="{0D108BD9-81ED-4DB2-BD59-A6C34878D82A}">
                    <a16:rowId xmlns:a16="http://schemas.microsoft.com/office/drawing/2014/main" val="1794440889"/>
                  </a:ext>
                </a:extLst>
              </a:tr>
              <a:tr h="437331">
                <a:tc>
                  <a:txBody>
                    <a:bodyPr/>
                    <a:lstStyle/>
                    <a:p>
                      <a:pPr algn="ctr" fontAlgn="ctr"/>
                      <a:r>
                        <a:rPr lang="en-IN" sz="1400" b="1" dirty="0">
                          <a:effectLst/>
                        </a:rPr>
                        <a:t>2</a:t>
                      </a:r>
                    </a:p>
                  </a:txBody>
                  <a:tcPr marL="34568" marR="34568" marT="17284" marB="17284" anchor="ctr">
                    <a:cell3D prstMaterial="dkEdge">
                      <a:bevel prst="relaxedInset"/>
                      <a:lightRig rig="flood" dir="t"/>
                    </a:cell3D>
                  </a:tcPr>
                </a:tc>
                <a:tc>
                  <a:txBody>
                    <a:bodyPr/>
                    <a:lstStyle/>
                    <a:p>
                      <a:pPr algn="ctr" fontAlgn="ctr"/>
                      <a:r>
                        <a:rPr lang="en-IN" sz="1400" b="1" dirty="0">
                          <a:effectLst/>
                        </a:rPr>
                        <a:t>168900.000000</a:t>
                      </a:r>
                    </a:p>
                  </a:txBody>
                  <a:tcPr marL="34568" marR="34568" marT="17284" marB="17284" anchor="ctr">
                    <a:cell3D prstMaterial="dkEdge">
                      <a:bevel prst="relaxedInset"/>
                      <a:lightRig rig="flood" dir="t"/>
                    </a:cell3D>
                  </a:tcPr>
                </a:tc>
                <a:extLst>
                  <a:ext uri="{0D108BD9-81ED-4DB2-BD59-A6C34878D82A}">
                    <a16:rowId xmlns:a16="http://schemas.microsoft.com/office/drawing/2014/main" val="1033951679"/>
                  </a:ext>
                </a:extLst>
              </a:tr>
              <a:tr h="437331">
                <a:tc>
                  <a:txBody>
                    <a:bodyPr/>
                    <a:lstStyle/>
                    <a:p>
                      <a:pPr algn="ctr" fontAlgn="ctr"/>
                      <a:r>
                        <a:rPr lang="en-IN" sz="1400" b="1" dirty="0">
                          <a:effectLst/>
                        </a:rPr>
                        <a:t>3</a:t>
                      </a:r>
                    </a:p>
                  </a:txBody>
                  <a:tcPr marL="34568" marR="34568" marT="17284" marB="17284" anchor="ctr">
                    <a:cell3D prstMaterial="dkEdge">
                      <a:bevel prst="relaxedInset"/>
                      <a:lightRig rig="flood" dir="t"/>
                    </a:cell3D>
                  </a:tcPr>
                </a:tc>
                <a:tc>
                  <a:txBody>
                    <a:bodyPr/>
                    <a:lstStyle/>
                    <a:p>
                      <a:pPr algn="ctr" fontAlgn="ctr"/>
                      <a:r>
                        <a:rPr lang="en-IN" sz="1400" b="1" dirty="0">
                          <a:effectLst/>
                        </a:rPr>
                        <a:t>203980.000000</a:t>
                      </a:r>
                    </a:p>
                  </a:txBody>
                  <a:tcPr marL="34568" marR="34568" marT="17284" marB="17284" anchor="ctr">
                    <a:cell3D prstMaterial="dkEdge">
                      <a:bevel prst="relaxedInset"/>
                      <a:lightRig rig="flood" dir="t"/>
                    </a:cell3D>
                  </a:tcPr>
                </a:tc>
                <a:extLst>
                  <a:ext uri="{0D108BD9-81ED-4DB2-BD59-A6C34878D82A}">
                    <a16:rowId xmlns:a16="http://schemas.microsoft.com/office/drawing/2014/main" val="3236827721"/>
                  </a:ext>
                </a:extLst>
              </a:tr>
              <a:tr h="437331">
                <a:tc>
                  <a:txBody>
                    <a:bodyPr/>
                    <a:lstStyle/>
                    <a:p>
                      <a:pPr algn="ctr" fontAlgn="ctr"/>
                      <a:r>
                        <a:rPr lang="en-IN" sz="1400" b="1" dirty="0">
                          <a:effectLst/>
                        </a:rPr>
                        <a:t>4</a:t>
                      </a:r>
                    </a:p>
                  </a:txBody>
                  <a:tcPr marL="34568" marR="34568" marT="17284" marB="17284" anchor="ctr">
                    <a:cell3D prstMaterial="dkEdge">
                      <a:bevel prst="relaxedInset"/>
                      <a:lightRig rig="flood" dir="t"/>
                    </a:cell3D>
                  </a:tcPr>
                </a:tc>
                <a:tc>
                  <a:txBody>
                    <a:bodyPr/>
                    <a:lstStyle/>
                    <a:p>
                      <a:pPr algn="ctr" fontAlgn="ctr"/>
                      <a:r>
                        <a:rPr lang="en-IN" sz="1400" b="1">
                          <a:effectLst/>
                        </a:rPr>
                        <a:t>219288.888889</a:t>
                      </a:r>
                    </a:p>
                  </a:txBody>
                  <a:tcPr marL="34568" marR="34568" marT="17284" marB="17284" anchor="ctr">
                    <a:cell3D prstMaterial="dkEdge">
                      <a:bevel prst="relaxedInset"/>
                      <a:lightRig rig="flood" dir="t"/>
                    </a:cell3D>
                  </a:tcPr>
                </a:tc>
                <a:extLst>
                  <a:ext uri="{0D108BD9-81ED-4DB2-BD59-A6C34878D82A}">
                    <a16:rowId xmlns:a16="http://schemas.microsoft.com/office/drawing/2014/main" val="2174312170"/>
                  </a:ext>
                </a:extLst>
              </a:tr>
              <a:tr h="437331">
                <a:tc>
                  <a:txBody>
                    <a:bodyPr/>
                    <a:lstStyle/>
                    <a:p>
                      <a:pPr algn="ctr" fontAlgn="ctr"/>
                      <a:r>
                        <a:rPr lang="en-IN" sz="1400" b="1" dirty="0">
                          <a:effectLst/>
                        </a:rPr>
                        <a:t>5</a:t>
                      </a:r>
                    </a:p>
                  </a:txBody>
                  <a:tcPr marL="34568" marR="34568" marT="17284" marB="17284" anchor="ctr">
                    <a:cell3D prstMaterial="dkEdge">
                      <a:bevel prst="relaxedInset"/>
                      <a:lightRig rig="flood" dir="t"/>
                    </a:cell3D>
                  </a:tcPr>
                </a:tc>
                <a:tc>
                  <a:txBody>
                    <a:bodyPr/>
                    <a:lstStyle/>
                    <a:p>
                      <a:pPr algn="ctr" fontAlgn="ctr"/>
                      <a:r>
                        <a:rPr lang="en-IN" sz="1400" b="1" dirty="0">
                          <a:effectLst/>
                        </a:rPr>
                        <a:t>296236.000000</a:t>
                      </a:r>
                    </a:p>
                  </a:txBody>
                  <a:tcPr marL="34568" marR="34568" marT="17284" marB="17284" anchor="ctr">
                    <a:cell3D prstMaterial="dkEdge">
                      <a:bevel prst="relaxedInset"/>
                      <a:lightRig rig="flood" dir="t"/>
                    </a:cell3D>
                  </a:tcPr>
                </a:tc>
                <a:extLst>
                  <a:ext uri="{0D108BD9-81ED-4DB2-BD59-A6C34878D82A}">
                    <a16:rowId xmlns:a16="http://schemas.microsoft.com/office/drawing/2014/main" val="2046108809"/>
                  </a:ext>
                </a:extLst>
              </a:tr>
              <a:tr h="437331">
                <a:tc>
                  <a:txBody>
                    <a:bodyPr/>
                    <a:lstStyle/>
                    <a:p>
                      <a:pPr algn="ctr" fontAlgn="ctr"/>
                      <a:r>
                        <a:rPr lang="en-IN" sz="1400" b="1" dirty="0">
                          <a:effectLst/>
                        </a:rPr>
                        <a:t>6</a:t>
                      </a:r>
                    </a:p>
                  </a:txBody>
                  <a:tcPr marL="34568" marR="34568" marT="17284" marB="17284" anchor="ctr">
                    <a:cell3D prstMaterial="dkEdge">
                      <a:bevel prst="relaxedInset"/>
                      <a:lightRig rig="flood" dir="t"/>
                    </a:cell3D>
                  </a:tcPr>
                </a:tc>
                <a:tc>
                  <a:txBody>
                    <a:bodyPr/>
                    <a:lstStyle/>
                    <a:p>
                      <a:pPr algn="ctr" fontAlgn="ctr"/>
                      <a:r>
                        <a:rPr lang="en-IN" sz="1400" b="1" dirty="0">
                          <a:effectLst/>
                        </a:rPr>
                        <a:t>123700.000000</a:t>
                      </a:r>
                    </a:p>
                  </a:txBody>
                  <a:tcPr marL="34568" marR="34568" marT="17284" marB="17284" anchor="ctr">
                    <a:cell3D prstMaterial="dkEdge">
                      <a:bevel prst="relaxedInset"/>
                      <a:lightRig rig="flood" dir="t"/>
                    </a:cell3D>
                  </a:tcPr>
                </a:tc>
                <a:extLst>
                  <a:ext uri="{0D108BD9-81ED-4DB2-BD59-A6C34878D82A}">
                    <a16:rowId xmlns:a16="http://schemas.microsoft.com/office/drawing/2014/main" val="4018932727"/>
                  </a:ext>
                </a:extLst>
              </a:tr>
              <a:tr h="437331">
                <a:tc>
                  <a:txBody>
                    <a:bodyPr/>
                    <a:lstStyle/>
                    <a:p>
                      <a:pPr algn="ctr" fontAlgn="ctr"/>
                      <a:r>
                        <a:rPr lang="en-IN" sz="1400" b="1" dirty="0">
                          <a:effectLst/>
                        </a:rPr>
                        <a:t>7</a:t>
                      </a:r>
                    </a:p>
                  </a:txBody>
                  <a:tcPr marL="34568" marR="34568" marT="17284" marB="17284" anchor="ctr">
                    <a:cell3D prstMaterial="dkEdge">
                      <a:bevel prst="relaxedInset"/>
                      <a:lightRig rig="flood" dir="t"/>
                    </a:cell3D>
                  </a:tcPr>
                </a:tc>
                <a:tc>
                  <a:txBody>
                    <a:bodyPr/>
                    <a:lstStyle/>
                    <a:p>
                      <a:pPr algn="ctr" fontAlgn="ctr"/>
                      <a:r>
                        <a:rPr lang="en-IN" sz="1400" b="1" dirty="0">
                          <a:effectLst/>
                        </a:rPr>
                        <a:t>231000.000000</a:t>
                      </a:r>
                    </a:p>
                  </a:txBody>
                  <a:tcPr marL="34568" marR="34568" marT="17284" marB="17284" anchor="ctr">
                    <a:cell3D prstMaterial="dkEdge">
                      <a:bevel prst="relaxedInset"/>
                      <a:lightRig rig="flood" dir="t"/>
                    </a:cell3D>
                  </a:tcPr>
                </a:tc>
                <a:extLst>
                  <a:ext uri="{0D108BD9-81ED-4DB2-BD59-A6C34878D82A}">
                    <a16:rowId xmlns:a16="http://schemas.microsoft.com/office/drawing/2014/main" val="3871631237"/>
                  </a:ext>
                </a:extLst>
              </a:tr>
              <a:tr h="437331">
                <a:tc>
                  <a:txBody>
                    <a:bodyPr/>
                    <a:lstStyle/>
                    <a:p>
                      <a:pPr algn="ctr" fontAlgn="ctr"/>
                      <a:r>
                        <a:rPr lang="en-IN" sz="1400" b="1" dirty="0">
                          <a:effectLst/>
                        </a:rPr>
                        <a:t>8</a:t>
                      </a:r>
                    </a:p>
                  </a:txBody>
                  <a:tcPr marL="34568" marR="34568" marT="17284" marB="17284" anchor="ctr">
                    <a:cell3D prstMaterial="dkEdge">
                      <a:bevel prst="relaxedInset"/>
                      <a:lightRig rig="flood" dir="t"/>
                    </a:cell3D>
                  </a:tcPr>
                </a:tc>
                <a:tc>
                  <a:txBody>
                    <a:bodyPr/>
                    <a:lstStyle/>
                    <a:p>
                      <a:pPr algn="ctr" fontAlgn="ctr"/>
                      <a:r>
                        <a:rPr lang="en-IN" sz="1400" b="1" dirty="0">
                          <a:effectLst/>
                        </a:rPr>
                        <a:t>218785.714286</a:t>
                      </a:r>
                    </a:p>
                  </a:txBody>
                  <a:tcPr marL="34568" marR="34568" marT="17284" marB="17284" anchor="ctr">
                    <a:cell3D prstMaterial="dkEdge">
                      <a:bevel prst="relaxedInset"/>
                      <a:lightRig rig="flood" dir="t"/>
                    </a:cell3D>
                  </a:tcPr>
                </a:tc>
                <a:extLst>
                  <a:ext uri="{0D108BD9-81ED-4DB2-BD59-A6C34878D82A}">
                    <a16:rowId xmlns:a16="http://schemas.microsoft.com/office/drawing/2014/main" val="2500103770"/>
                  </a:ext>
                </a:extLst>
              </a:tr>
              <a:tr h="437331">
                <a:tc>
                  <a:txBody>
                    <a:bodyPr/>
                    <a:lstStyle/>
                    <a:p>
                      <a:pPr algn="ctr" fontAlgn="ctr"/>
                      <a:r>
                        <a:rPr lang="en-IN" sz="1400" b="1" dirty="0">
                          <a:effectLst/>
                        </a:rPr>
                        <a:t>9</a:t>
                      </a:r>
                    </a:p>
                  </a:txBody>
                  <a:tcPr marL="34568" marR="34568" marT="17284" marB="17284" anchor="ctr">
                    <a:cell3D prstMaterial="dkEdge">
                      <a:bevel prst="relaxedInset"/>
                      <a:lightRig rig="flood" dir="t"/>
                    </a:cell3D>
                  </a:tcPr>
                </a:tc>
                <a:tc>
                  <a:txBody>
                    <a:bodyPr/>
                    <a:lstStyle/>
                    <a:p>
                      <a:pPr algn="ctr" fontAlgn="ctr"/>
                      <a:r>
                        <a:rPr lang="en-IN" sz="1400" b="1" dirty="0">
                          <a:effectLst/>
                        </a:rPr>
                        <a:t>190083.333333</a:t>
                      </a:r>
                    </a:p>
                  </a:txBody>
                  <a:tcPr marL="34568" marR="34568" marT="17284" marB="17284" anchor="ctr">
                    <a:cell3D prstMaterial="dkEdge">
                      <a:bevel prst="relaxedInset"/>
                      <a:lightRig rig="flood" dir="t"/>
                    </a:cell3D>
                  </a:tcPr>
                </a:tc>
                <a:extLst>
                  <a:ext uri="{0D108BD9-81ED-4DB2-BD59-A6C34878D82A}">
                    <a16:rowId xmlns:a16="http://schemas.microsoft.com/office/drawing/2014/main" val="3467209242"/>
                  </a:ext>
                </a:extLst>
              </a:tr>
              <a:tr h="437331">
                <a:tc>
                  <a:txBody>
                    <a:bodyPr/>
                    <a:lstStyle/>
                    <a:p>
                      <a:pPr algn="ctr" fontAlgn="ctr"/>
                      <a:r>
                        <a:rPr lang="en-IN" sz="1400" b="1">
                          <a:effectLst/>
                        </a:rPr>
                        <a:t>10</a:t>
                      </a:r>
                    </a:p>
                  </a:txBody>
                  <a:tcPr marL="34568" marR="34568" marT="17284" marB="17284" anchor="ctr">
                    <a:cell3D prstMaterial="dkEdge">
                      <a:bevel prst="relaxedInset"/>
                      <a:lightRig rig="flood" dir="t"/>
                    </a:cell3D>
                  </a:tcPr>
                </a:tc>
                <a:tc>
                  <a:txBody>
                    <a:bodyPr/>
                    <a:lstStyle/>
                    <a:p>
                      <a:pPr algn="ctr" fontAlgn="ctr"/>
                      <a:r>
                        <a:rPr lang="en-IN" sz="1400" b="1" dirty="0">
                          <a:effectLst/>
                        </a:rPr>
                        <a:t>114080.000000</a:t>
                      </a:r>
                    </a:p>
                  </a:txBody>
                  <a:tcPr marL="34568" marR="34568" marT="17284" marB="17284" anchor="ctr">
                    <a:cell3D prstMaterial="dkEdge">
                      <a:bevel prst="relaxedInset"/>
                      <a:lightRig rig="flood" dir="t"/>
                    </a:cell3D>
                  </a:tcPr>
                </a:tc>
                <a:extLst>
                  <a:ext uri="{0D108BD9-81ED-4DB2-BD59-A6C34878D82A}">
                    <a16:rowId xmlns:a16="http://schemas.microsoft.com/office/drawing/2014/main" val="3749505086"/>
                  </a:ext>
                </a:extLst>
              </a:tr>
            </a:tbl>
          </a:graphicData>
        </a:graphic>
      </p:graphicFrame>
      <p:sp>
        <p:nvSpPr>
          <p:cNvPr id="5" name="Content Placeholder 2"/>
          <p:cNvSpPr txBox="1">
            <a:spLocks/>
          </p:cNvSpPr>
          <p:nvPr/>
        </p:nvSpPr>
        <p:spPr>
          <a:xfrm>
            <a:off x="1075501" y="2465230"/>
            <a:ext cx="3334646" cy="227612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IN" dirty="0"/>
              <a:t>Test conducted on Train data &amp; Test Data</a:t>
            </a:r>
          </a:p>
          <a:p>
            <a:r>
              <a:rPr lang="en-IN" dirty="0"/>
              <a:t>R2 Score low</a:t>
            </a:r>
          </a:p>
          <a:p>
            <a:r>
              <a:rPr lang="en-IN" dirty="0"/>
              <a:t>Result</a:t>
            </a:r>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082" y="2082830"/>
            <a:ext cx="4671740" cy="2920654"/>
          </a:xfrm>
          <a:prstGeom prst="rect">
            <a:avLst/>
          </a:prstGeom>
        </p:spPr>
      </p:pic>
      <p:pic>
        <p:nvPicPr>
          <p:cNvPr id="7" name="Picture 8" descr="INSAID_Logo"/>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9" name="TextBox 8"/>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2977083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36041" y="618518"/>
            <a:ext cx="3281003" cy="1478570"/>
          </a:xfrm>
        </p:spPr>
        <p:txBody>
          <a:bodyPr anchor="b">
            <a:normAutofit/>
          </a:bodyPr>
          <a:lstStyle/>
          <a:p>
            <a:r>
              <a:rPr lang="en-IN" sz="2800" dirty="0"/>
              <a:t>Random Forest </a:t>
            </a:r>
            <a:r>
              <a:rPr lang="en-IN" sz="2800" dirty="0" err="1"/>
              <a:t>Regressor</a:t>
            </a:r>
            <a:endParaRPr lang="en-IN" sz="2800" dirty="0"/>
          </a:p>
        </p:txBody>
      </p:sp>
      <p:sp>
        <p:nvSpPr>
          <p:cNvPr id="10" name="Round Diagonal Corner Rectangle 11">
            <a:extLst>
              <a:ext uri="{FF2B5EF4-FFF2-40B4-BE49-F238E27FC236}">
                <a16:creationId xmlns:a16="http://schemas.microsoft.com/office/drawing/2014/main" id="{15649ABD-2423-4C83-8F1D-CDC70264C9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118988" y="1187609"/>
            <a:ext cx="6112382" cy="4477320"/>
          </a:xfrm>
          <a:prstGeom prst="rect">
            <a:avLst/>
          </a:prstGeom>
        </p:spPr>
      </p:pic>
      <p:sp>
        <p:nvSpPr>
          <p:cNvPr id="7" name="Content Placeholder 2"/>
          <p:cNvSpPr txBox="1">
            <a:spLocks/>
          </p:cNvSpPr>
          <p:nvPr/>
        </p:nvSpPr>
        <p:spPr>
          <a:xfrm>
            <a:off x="8036041" y="2395261"/>
            <a:ext cx="333464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IN" dirty="0"/>
              <a:t>Test conducted on Train data &amp; Test Data</a:t>
            </a:r>
          </a:p>
          <a:p>
            <a:r>
              <a:rPr lang="en-IN" dirty="0"/>
              <a:t>High R2 Score (0.9769)</a:t>
            </a:r>
          </a:p>
          <a:p>
            <a:r>
              <a:rPr lang="en-IN" dirty="0"/>
              <a:t>Result is plotted</a:t>
            </a:r>
          </a:p>
          <a:p>
            <a:endParaRPr lang="en-IN" dirty="0"/>
          </a:p>
        </p:txBody>
      </p:sp>
      <p:pic>
        <p:nvPicPr>
          <p:cNvPr id="8" name="Picture 8" descr="INSAID_Logo"/>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11" name="TextBox 10"/>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4026674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443" y="871159"/>
            <a:ext cx="8072479" cy="5162252"/>
          </a:xfrm>
          <a:prstGeom prst="rect">
            <a:avLst/>
          </a:prstGeom>
        </p:spPr>
      </p:pic>
      <p:sp>
        <p:nvSpPr>
          <p:cNvPr id="5" name="Title 1"/>
          <p:cNvSpPr>
            <a:spLocks noGrp="1"/>
          </p:cNvSpPr>
          <p:nvPr>
            <p:ph type="title"/>
          </p:nvPr>
        </p:nvSpPr>
        <p:spPr>
          <a:xfrm>
            <a:off x="8433606" y="605266"/>
            <a:ext cx="3281003" cy="1478570"/>
          </a:xfrm>
        </p:spPr>
        <p:txBody>
          <a:bodyPr anchor="b">
            <a:normAutofit/>
          </a:bodyPr>
          <a:lstStyle/>
          <a:p>
            <a:r>
              <a:rPr lang="en-IN" sz="2800" dirty="0"/>
              <a:t>Random Forest </a:t>
            </a:r>
            <a:r>
              <a:rPr lang="en-IN" sz="2800" dirty="0" err="1"/>
              <a:t>Regressor</a:t>
            </a:r>
            <a:endParaRPr lang="en-IN" sz="2800" dirty="0"/>
          </a:p>
        </p:txBody>
      </p:sp>
      <p:sp>
        <p:nvSpPr>
          <p:cNvPr id="6" name="Content Placeholder 2"/>
          <p:cNvSpPr txBox="1">
            <a:spLocks/>
          </p:cNvSpPr>
          <p:nvPr/>
        </p:nvSpPr>
        <p:spPr>
          <a:xfrm>
            <a:off x="8379963" y="2557108"/>
            <a:ext cx="333464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IN" dirty="0"/>
              <a:t>Result is perfect.</a:t>
            </a:r>
          </a:p>
          <a:p>
            <a:r>
              <a:rPr lang="en-IN" dirty="0"/>
              <a:t>Blue line depicts perfect prediction</a:t>
            </a:r>
          </a:p>
          <a:p>
            <a:endParaRPr lang="en-IN" dirty="0"/>
          </a:p>
        </p:txBody>
      </p:sp>
      <p:pic>
        <p:nvPicPr>
          <p:cNvPr id="7" name="Picture 8" descr="INSAID_Logo"/>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9" name="TextBox 8"/>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1395204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551C300-1D7A-46C3-9EF6-0EAC9B1E1F53}"/>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8EC1EDC6-1B42-4FCD-BC53-B1D05BFF2E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633EFBCB-98A2-4F16-B3BB-BF9EC17846B7}"/>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B399E29C-9CF8-4BD1-8750-949BA21268E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CB02DFF7-56DA-42B6-B49A-C8926B841AD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07F77B45-21CD-43DB-AD58-24F8145021B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F0151C40-12A4-4A09-A8B6-179A062EF6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F0146EA7-EB82-410D-A6ED-7C10C525ADC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20DD5C02-0C86-4FA9-B82A-254EF58D376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19ED9FD5-1147-400A-8A32-82A74F7AD8F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E79E6A0D-4D79-4788-8769-B989488019F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A6F42038-BF59-409A-902B-AD7799149A2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D8B0BD48-5982-4C95-A7C8-E0D2306453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F6C539D3-C6BD-4FB0-AA91-5AF1BF14C5F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34F70AD6-B8F4-4F9D-8593-D4047107BD90}"/>
                  </a:ext>
                  <a:ext uri="{C183D7F6-B498-43B3-948B-1728B52AA6E4}">
                    <adec:decorative xmlns=""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51EAB0E0-5DE2-4906-80B0-211A6247897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38E8B65E-526B-458D-85A5-21C0A1A74F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CCE331A2-5388-42F4-A175-69310C1BEF5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4E758D69-ACA2-4888-84BB-B05B1FAF2AE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078AAA22-796B-4F0E-85DA-B8B0E81115A7}"/>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D1254A9A-3E31-4A25-9A91-F9BC6CF6A35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18CADB3C-936C-476A-A261-28DD5ABA734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771961D1-28D7-4CC1-A720-2933E8B9135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E7B8B616-B89E-4A1C-98DE-13B8B939477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5D6CC1A1-D003-44BA-87E4-B3A7F3D3004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FF32749B-B34C-4FCB-A33A-0478844A93A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4455F261-AC57-4085-8989-4DBED747F15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57CEA90D-DB58-4EC0-A55C-15FAF59E046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66BBB005-2E38-496A-A46C-FD2B0605C16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E1A7618C-DE9D-401A-AD7A-784F19DA856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5E441C57-A0CF-4D49-9609-55CB4646BD6A}"/>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2D3240AD-75B9-452B-9967-D05B40DE5F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6A557EE5-4777-4655-A433-05006D84104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6B721B6E-8FF2-470B-A180-C594E82718E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23E045A6-2D54-488D-B5F0-68851843088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2A4F07ED-57C7-4FF7-ABF8-793FC03A247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8829D0E6-D04F-4297-A784-6837F13ECA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9477D3D3-AA00-446F-B05D-EBBA25D3C98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5AC450AD-A350-42FA-B7EA-103D4416B46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A10F783A-EC27-47BE-A21D-3531A036FA6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A2CBE444-D00C-4C80-9F29-42A250C500B8}"/>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5463" b="4538"/>
          <a:stretch/>
        </p:blipFill>
        <p:spPr>
          <a:xfrm>
            <a:off x="20" y="10"/>
            <a:ext cx="12191980" cy="6857990"/>
          </a:xfrm>
          <a:prstGeom prst="rect">
            <a:avLst/>
          </a:prstGeom>
        </p:spPr>
      </p:pic>
      <p:pic>
        <p:nvPicPr>
          <p:cNvPr id="51" name="Picture 8" descr="INSAID_Logo"/>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53" name="TextBox 52"/>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
        <p:nvSpPr>
          <p:cNvPr id="54" name="Title 1"/>
          <p:cNvSpPr>
            <a:spLocks noGrp="1"/>
          </p:cNvSpPr>
          <p:nvPr>
            <p:ph type="title"/>
          </p:nvPr>
        </p:nvSpPr>
        <p:spPr>
          <a:xfrm>
            <a:off x="52387" y="3633180"/>
            <a:ext cx="12149137" cy="1474485"/>
          </a:xfrm>
          <a:prstGeom prst="homePlate">
            <a:avLst/>
          </a:prstGeom>
          <a:solidFill>
            <a:srgbClr val="00B0F0">
              <a:alpha val="30000"/>
            </a:srgbClr>
          </a:solidFill>
        </p:spPr>
        <p:style>
          <a:lnRef idx="1">
            <a:schemeClr val="dk1"/>
          </a:lnRef>
          <a:fillRef idx="3">
            <a:schemeClr val="dk1"/>
          </a:fillRef>
          <a:effectRef idx="2">
            <a:schemeClr val="dk1"/>
          </a:effectRef>
          <a:fontRef idx="minor">
            <a:schemeClr val="lt1"/>
          </a:fontRef>
        </p:style>
        <p:txBody>
          <a:bodyPr>
            <a:noAutofit/>
          </a:bodyPr>
          <a:lstStyle/>
          <a:p>
            <a:pPr algn="r"/>
            <a:r>
              <a:rPr lang="en-IN" sz="54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Conclusion</a:t>
            </a:r>
          </a:p>
        </p:txBody>
      </p:sp>
    </p:spTree>
    <p:extLst>
      <p:ext uri="{BB962C8B-B14F-4D97-AF65-F5344CB8AC3E}">
        <p14:creationId xmlns:p14="http://schemas.microsoft.com/office/powerpoint/2010/main" val="193750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6551C300-1D7A-46C3-9EF6-0EAC9B1E1F53}"/>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EC1EDC6-1B42-4FCD-BC53-B1D05BFF2E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 name="Group 16">
              <a:extLst>
                <a:ext uri="{FF2B5EF4-FFF2-40B4-BE49-F238E27FC236}">
                  <a16:creationId xmlns:a16="http://schemas.microsoft.com/office/drawing/2014/main" id="{633EFBCB-98A2-4F16-B3BB-BF9EC17846B7}"/>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9" name="Rectangle 5">
                <a:extLst>
                  <a:ext uri="{FF2B5EF4-FFF2-40B4-BE49-F238E27FC236}">
                    <a16:creationId xmlns:a16="http://schemas.microsoft.com/office/drawing/2014/main" id="{B399E29C-9CF8-4BD1-8750-949BA21268E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6">
                <a:extLst>
                  <a:ext uri="{FF2B5EF4-FFF2-40B4-BE49-F238E27FC236}">
                    <a16:creationId xmlns:a16="http://schemas.microsoft.com/office/drawing/2014/main" id="{CB02DFF7-56DA-42B6-B49A-C8926B841AD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7">
                <a:extLst>
                  <a:ext uri="{FF2B5EF4-FFF2-40B4-BE49-F238E27FC236}">
                    <a16:creationId xmlns:a16="http://schemas.microsoft.com/office/drawing/2014/main" id="{07F77B45-21CD-43DB-AD58-24F8145021B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8">
                <a:extLst>
                  <a:ext uri="{FF2B5EF4-FFF2-40B4-BE49-F238E27FC236}">
                    <a16:creationId xmlns:a16="http://schemas.microsoft.com/office/drawing/2014/main" id="{F0151C40-12A4-4A09-A8B6-179A062EF6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9">
                <a:extLst>
                  <a:ext uri="{FF2B5EF4-FFF2-40B4-BE49-F238E27FC236}">
                    <a16:creationId xmlns:a16="http://schemas.microsoft.com/office/drawing/2014/main" id="{F0146EA7-EB82-410D-A6ED-7C10C525ADC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0">
                <a:extLst>
                  <a:ext uri="{FF2B5EF4-FFF2-40B4-BE49-F238E27FC236}">
                    <a16:creationId xmlns:a16="http://schemas.microsoft.com/office/drawing/2014/main" id="{20DD5C02-0C86-4FA9-B82A-254EF58D376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1">
                <a:extLst>
                  <a:ext uri="{FF2B5EF4-FFF2-40B4-BE49-F238E27FC236}">
                    <a16:creationId xmlns:a16="http://schemas.microsoft.com/office/drawing/2014/main" id="{19ED9FD5-1147-400A-8A32-82A74F7AD8F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2">
                <a:extLst>
                  <a:ext uri="{FF2B5EF4-FFF2-40B4-BE49-F238E27FC236}">
                    <a16:creationId xmlns:a16="http://schemas.microsoft.com/office/drawing/2014/main" id="{E79E6A0D-4D79-4788-8769-B989488019F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3">
                <a:extLst>
                  <a:ext uri="{FF2B5EF4-FFF2-40B4-BE49-F238E27FC236}">
                    <a16:creationId xmlns:a16="http://schemas.microsoft.com/office/drawing/2014/main" id="{A6F42038-BF59-409A-902B-AD7799149A2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4">
                <a:extLst>
                  <a:ext uri="{FF2B5EF4-FFF2-40B4-BE49-F238E27FC236}">
                    <a16:creationId xmlns:a16="http://schemas.microsoft.com/office/drawing/2014/main" id="{D8B0BD48-5982-4C95-A7C8-E0D2306453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5">
                <a:extLst>
                  <a:ext uri="{FF2B5EF4-FFF2-40B4-BE49-F238E27FC236}">
                    <a16:creationId xmlns:a16="http://schemas.microsoft.com/office/drawing/2014/main" id="{F6C539D3-C6BD-4FB0-AA91-5AF1BF14C5F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Line 16">
                <a:extLst>
                  <a:ext uri="{FF2B5EF4-FFF2-40B4-BE49-F238E27FC236}">
                    <a16:creationId xmlns:a16="http://schemas.microsoft.com/office/drawing/2014/main" id="{34F70AD6-B8F4-4F9D-8593-D4047107BD90}"/>
                  </a:ext>
                  <a:ext uri="{C183D7F6-B498-43B3-948B-1728B52AA6E4}">
                    <adec:decorative xmlns=""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1" name="Freeform 17">
                <a:extLst>
                  <a:ext uri="{FF2B5EF4-FFF2-40B4-BE49-F238E27FC236}">
                    <a16:creationId xmlns:a16="http://schemas.microsoft.com/office/drawing/2014/main" id="{51EAB0E0-5DE2-4906-80B0-211A6247897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8">
                <a:extLst>
                  <a:ext uri="{FF2B5EF4-FFF2-40B4-BE49-F238E27FC236}">
                    <a16:creationId xmlns:a16="http://schemas.microsoft.com/office/drawing/2014/main" id="{38E8B65E-526B-458D-85A5-21C0A1A74F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19">
                <a:extLst>
                  <a:ext uri="{FF2B5EF4-FFF2-40B4-BE49-F238E27FC236}">
                    <a16:creationId xmlns:a16="http://schemas.microsoft.com/office/drawing/2014/main" id="{CCE331A2-5388-42F4-A175-69310C1BEF5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0">
                <a:extLst>
                  <a:ext uri="{FF2B5EF4-FFF2-40B4-BE49-F238E27FC236}">
                    <a16:creationId xmlns:a16="http://schemas.microsoft.com/office/drawing/2014/main" id="{4E758D69-ACA2-4888-84BB-B05B1FAF2AE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Rectangle 21">
                <a:extLst>
                  <a:ext uri="{FF2B5EF4-FFF2-40B4-BE49-F238E27FC236}">
                    <a16:creationId xmlns:a16="http://schemas.microsoft.com/office/drawing/2014/main" id="{078AAA22-796B-4F0E-85DA-B8B0E81115A7}"/>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6" name="Freeform 22">
                <a:extLst>
                  <a:ext uri="{FF2B5EF4-FFF2-40B4-BE49-F238E27FC236}">
                    <a16:creationId xmlns:a16="http://schemas.microsoft.com/office/drawing/2014/main" id="{D1254A9A-3E31-4A25-9A91-F9BC6CF6A35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3">
                <a:extLst>
                  <a:ext uri="{FF2B5EF4-FFF2-40B4-BE49-F238E27FC236}">
                    <a16:creationId xmlns:a16="http://schemas.microsoft.com/office/drawing/2014/main" id="{18CADB3C-936C-476A-A261-28DD5ABA734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4">
                <a:extLst>
                  <a:ext uri="{FF2B5EF4-FFF2-40B4-BE49-F238E27FC236}">
                    <a16:creationId xmlns:a16="http://schemas.microsoft.com/office/drawing/2014/main" id="{771961D1-28D7-4CC1-A720-2933E8B9135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5">
                <a:extLst>
                  <a:ext uri="{FF2B5EF4-FFF2-40B4-BE49-F238E27FC236}">
                    <a16:creationId xmlns:a16="http://schemas.microsoft.com/office/drawing/2014/main" id="{E7B8B616-B89E-4A1C-98DE-13B8B939477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6">
                <a:extLst>
                  <a:ext uri="{FF2B5EF4-FFF2-40B4-BE49-F238E27FC236}">
                    <a16:creationId xmlns:a16="http://schemas.microsoft.com/office/drawing/2014/main" id="{5D6CC1A1-D003-44BA-87E4-B3A7F3D3004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7">
                <a:extLst>
                  <a:ext uri="{FF2B5EF4-FFF2-40B4-BE49-F238E27FC236}">
                    <a16:creationId xmlns:a16="http://schemas.microsoft.com/office/drawing/2014/main" id="{FF32749B-B34C-4FCB-A33A-0478844A93A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8">
                <a:extLst>
                  <a:ext uri="{FF2B5EF4-FFF2-40B4-BE49-F238E27FC236}">
                    <a16:creationId xmlns:a16="http://schemas.microsoft.com/office/drawing/2014/main" id="{4455F261-AC57-4085-8989-4DBED747F15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9">
                <a:extLst>
                  <a:ext uri="{FF2B5EF4-FFF2-40B4-BE49-F238E27FC236}">
                    <a16:creationId xmlns:a16="http://schemas.microsoft.com/office/drawing/2014/main" id="{57CEA90D-DB58-4EC0-A55C-15FAF59E046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0">
                <a:extLst>
                  <a:ext uri="{FF2B5EF4-FFF2-40B4-BE49-F238E27FC236}">
                    <a16:creationId xmlns:a16="http://schemas.microsoft.com/office/drawing/2014/main" id="{66BBB005-2E38-496A-A46C-FD2B0605C16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1">
                <a:extLst>
                  <a:ext uri="{FF2B5EF4-FFF2-40B4-BE49-F238E27FC236}">
                    <a16:creationId xmlns:a16="http://schemas.microsoft.com/office/drawing/2014/main" id="{E1A7618C-DE9D-401A-AD7A-784F19DA856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8" name="Group 17">
              <a:extLst>
                <a:ext uri="{FF2B5EF4-FFF2-40B4-BE49-F238E27FC236}">
                  <a16:creationId xmlns:a16="http://schemas.microsoft.com/office/drawing/2014/main" id="{5E441C57-A0CF-4D49-9609-55CB4646BD6A}"/>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 name="Freeform 32">
                <a:extLst>
                  <a:ext uri="{FF2B5EF4-FFF2-40B4-BE49-F238E27FC236}">
                    <a16:creationId xmlns:a16="http://schemas.microsoft.com/office/drawing/2014/main" id="{2D3240AD-75B9-452B-9967-D05B40DE5F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3">
                <a:extLst>
                  <a:ext uri="{FF2B5EF4-FFF2-40B4-BE49-F238E27FC236}">
                    <a16:creationId xmlns:a16="http://schemas.microsoft.com/office/drawing/2014/main" id="{6A557EE5-4777-4655-A433-05006D84104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4">
                <a:extLst>
                  <a:ext uri="{FF2B5EF4-FFF2-40B4-BE49-F238E27FC236}">
                    <a16:creationId xmlns:a16="http://schemas.microsoft.com/office/drawing/2014/main" id="{6B721B6E-8FF2-470B-A180-C594E82718E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5">
                <a:extLst>
                  <a:ext uri="{FF2B5EF4-FFF2-40B4-BE49-F238E27FC236}">
                    <a16:creationId xmlns:a16="http://schemas.microsoft.com/office/drawing/2014/main" id="{23E045A6-2D54-488D-B5F0-68851843088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6">
                <a:extLst>
                  <a:ext uri="{FF2B5EF4-FFF2-40B4-BE49-F238E27FC236}">
                    <a16:creationId xmlns:a16="http://schemas.microsoft.com/office/drawing/2014/main" id="{2A4F07ED-57C7-4FF7-ABF8-793FC03A247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7">
                <a:extLst>
                  <a:ext uri="{FF2B5EF4-FFF2-40B4-BE49-F238E27FC236}">
                    <a16:creationId xmlns:a16="http://schemas.microsoft.com/office/drawing/2014/main" id="{8829D0E6-D04F-4297-A784-6837F13ECA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8">
                <a:extLst>
                  <a:ext uri="{FF2B5EF4-FFF2-40B4-BE49-F238E27FC236}">
                    <a16:creationId xmlns:a16="http://schemas.microsoft.com/office/drawing/2014/main" id="{9477D3D3-AA00-446F-B05D-EBBA25D3C98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9">
                <a:extLst>
                  <a:ext uri="{FF2B5EF4-FFF2-40B4-BE49-F238E27FC236}">
                    <a16:creationId xmlns:a16="http://schemas.microsoft.com/office/drawing/2014/main" id="{5AC450AD-A350-42FA-B7EA-103D4416B46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40">
                <a:extLst>
                  <a:ext uri="{FF2B5EF4-FFF2-40B4-BE49-F238E27FC236}">
                    <a16:creationId xmlns:a16="http://schemas.microsoft.com/office/drawing/2014/main" id="{A10F783A-EC27-47BE-A21D-3531A036FA6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Rectangle 41">
                <a:extLst>
                  <a:ext uri="{FF2B5EF4-FFF2-40B4-BE49-F238E27FC236}">
                    <a16:creationId xmlns:a16="http://schemas.microsoft.com/office/drawing/2014/main" id="{A2CBE444-D00C-4C80-9F29-42A250C500B8}"/>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7" name="Rectangle 56">
            <a:extLst>
              <a:ext uri="{FF2B5EF4-FFF2-40B4-BE49-F238E27FC236}">
                <a16:creationId xmlns:a16="http://schemas.microsoft.com/office/drawing/2014/main" id="{DFE88786-7EC9-4CF1-8553-2C30219448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6"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86D8F06D-0176-412D-A69C-AF7042B7EE9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4287"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pic>
        <p:nvPicPr>
          <p:cNvPr id="9" name="Picture 8"/>
          <p:cNvPicPr>
            <a:picLocks noChangeAspect="1"/>
          </p:cNvPicPr>
          <p:nvPr/>
        </p:nvPicPr>
        <p:blipFill rotWithShape="1">
          <a:blip r:embed="rId4">
            <a:duotone>
              <a:schemeClr val="bg2">
                <a:shade val="45000"/>
                <a:satMod val="135000"/>
              </a:schemeClr>
              <a:prstClr val="white"/>
            </a:duotone>
            <a:alphaModFix amt="50000"/>
            <a:extLst>
              <a:ext uri="{28A0092B-C50C-407E-A947-70E740481C1C}">
                <a14:useLocalDpi xmlns:a14="http://schemas.microsoft.com/office/drawing/2010/main" val="0"/>
              </a:ext>
            </a:extLst>
          </a:blip>
          <a:srcRect t="9402" r="-1" b="3703"/>
          <a:stretch/>
        </p:blipFill>
        <p:spPr>
          <a:xfrm>
            <a:off x="20" y="10"/>
            <a:ext cx="12188932" cy="6857990"/>
          </a:xfrm>
          <a:prstGeom prst="rect">
            <a:avLst/>
          </a:prstGeom>
        </p:spPr>
      </p:pic>
      <p:pic>
        <p:nvPicPr>
          <p:cNvPr id="61" name="Picture 2">
            <a:extLst>
              <a:ext uri="{FF2B5EF4-FFF2-40B4-BE49-F238E27FC236}">
                <a16:creationId xmlns:a16="http://schemas.microsoft.com/office/drawing/2014/main" id="{815562A4-61AD-4BDB-9BDB-34860AE47A5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AFCC34F2-8A34-4176-9DCF-3E14806B31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64" name="Rectangle 63">
              <a:extLst>
                <a:ext uri="{FF2B5EF4-FFF2-40B4-BE49-F238E27FC236}">
                  <a16:creationId xmlns:a16="http://schemas.microsoft.com/office/drawing/2014/main" id="{F40BA3D3-5C32-487A-9075-A58936161C0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6">
              <a:extLst>
                <a:ext uri="{FF2B5EF4-FFF2-40B4-BE49-F238E27FC236}">
                  <a16:creationId xmlns:a16="http://schemas.microsoft.com/office/drawing/2014/main" id="{FD540F57-24D0-48B9-A757-6CB90ABA887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7">
              <a:extLst>
                <a:ext uri="{FF2B5EF4-FFF2-40B4-BE49-F238E27FC236}">
                  <a16:creationId xmlns:a16="http://schemas.microsoft.com/office/drawing/2014/main" id="{BC55DC16-C6F7-40B2-BDDA-E20013DF9C8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Rectangle 66">
              <a:extLst>
                <a:ext uri="{FF2B5EF4-FFF2-40B4-BE49-F238E27FC236}">
                  <a16:creationId xmlns:a16="http://schemas.microsoft.com/office/drawing/2014/main" id="{02099AB7-3243-4017-93A6-3D3D75B8DE7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8" name="Freeform 9">
              <a:extLst>
                <a:ext uri="{FF2B5EF4-FFF2-40B4-BE49-F238E27FC236}">
                  <a16:creationId xmlns:a16="http://schemas.microsoft.com/office/drawing/2014/main" id="{5785EDD4-607A-42A6-AD18-522E7F9221B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0">
              <a:extLst>
                <a:ext uri="{FF2B5EF4-FFF2-40B4-BE49-F238E27FC236}">
                  <a16:creationId xmlns:a16="http://schemas.microsoft.com/office/drawing/2014/main" id="{98903418-1A46-441B-B206-5ABCE33E0B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1">
              <a:extLst>
                <a:ext uri="{FF2B5EF4-FFF2-40B4-BE49-F238E27FC236}">
                  <a16:creationId xmlns:a16="http://schemas.microsoft.com/office/drawing/2014/main" id="{CF7D484C-2C11-4D25-B175-68D32920F1D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2">
              <a:extLst>
                <a:ext uri="{FF2B5EF4-FFF2-40B4-BE49-F238E27FC236}">
                  <a16:creationId xmlns:a16="http://schemas.microsoft.com/office/drawing/2014/main" id="{5D4D5B64-42D9-42C4-A6BE-2A6973E278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3">
              <a:extLst>
                <a:ext uri="{FF2B5EF4-FFF2-40B4-BE49-F238E27FC236}">
                  <a16:creationId xmlns:a16="http://schemas.microsoft.com/office/drawing/2014/main" id="{1EAB8F2F-DE57-4377-912F-05B35D40A1B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4">
              <a:extLst>
                <a:ext uri="{FF2B5EF4-FFF2-40B4-BE49-F238E27FC236}">
                  <a16:creationId xmlns:a16="http://schemas.microsoft.com/office/drawing/2014/main" id="{DD1D1480-6395-4A5D-9FA6-AF4B833BC93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5">
              <a:extLst>
                <a:ext uri="{FF2B5EF4-FFF2-40B4-BE49-F238E27FC236}">
                  <a16:creationId xmlns:a16="http://schemas.microsoft.com/office/drawing/2014/main" id="{9AF9AB5E-6007-4947-AF2D-3457E9A895E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6">
              <a:extLst>
                <a:ext uri="{FF2B5EF4-FFF2-40B4-BE49-F238E27FC236}">
                  <a16:creationId xmlns:a16="http://schemas.microsoft.com/office/drawing/2014/main" id="{269AEE64-C8B2-4038-9B02-6805D665F4F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7">
              <a:extLst>
                <a:ext uri="{FF2B5EF4-FFF2-40B4-BE49-F238E27FC236}">
                  <a16:creationId xmlns:a16="http://schemas.microsoft.com/office/drawing/2014/main" id="{4CC7A043-D86F-46B2-B834-ED7E1A27F9F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8">
              <a:extLst>
                <a:ext uri="{FF2B5EF4-FFF2-40B4-BE49-F238E27FC236}">
                  <a16:creationId xmlns:a16="http://schemas.microsoft.com/office/drawing/2014/main" id="{93B2972A-01E3-4CE4-AE98-189F1348F24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9">
              <a:extLst>
                <a:ext uri="{FF2B5EF4-FFF2-40B4-BE49-F238E27FC236}">
                  <a16:creationId xmlns:a16="http://schemas.microsoft.com/office/drawing/2014/main" id="{ED804FBD-1C24-46A8-A39B-8D107E4E99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0">
              <a:extLst>
                <a:ext uri="{FF2B5EF4-FFF2-40B4-BE49-F238E27FC236}">
                  <a16:creationId xmlns:a16="http://schemas.microsoft.com/office/drawing/2014/main" id="{32DCF403-6204-4021-9D08-BDF31A5E371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1">
              <a:extLst>
                <a:ext uri="{FF2B5EF4-FFF2-40B4-BE49-F238E27FC236}">
                  <a16:creationId xmlns:a16="http://schemas.microsoft.com/office/drawing/2014/main" id="{8EEC9242-04E6-4432-8156-70389D7052B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4">
              <a:extLst>
                <a:ext uri="{FF2B5EF4-FFF2-40B4-BE49-F238E27FC236}">
                  <a16:creationId xmlns:a16="http://schemas.microsoft.com/office/drawing/2014/main" id="{7C0B0BCD-1793-4474-BA88-21D79D46B23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5">
              <a:extLst>
                <a:ext uri="{FF2B5EF4-FFF2-40B4-BE49-F238E27FC236}">
                  <a16:creationId xmlns:a16="http://schemas.microsoft.com/office/drawing/2014/main" id="{3E8F6CD4-3283-4349-8992-EBBD753BEF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6">
              <a:extLst>
                <a:ext uri="{FF2B5EF4-FFF2-40B4-BE49-F238E27FC236}">
                  <a16:creationId xmlns:a16="http://schemas.microsoft.com/office/drawing/2014/main" id="{16BE686F-0921-4880-ADF4-9AB91595B8E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7">
              <a:extLst>
                <a:ext uri="{FF2B5EF4-FFF2-40B4-BE49-F238E27FC236}">
                  <a16:creationId xmlns:a16="http://schemas.microsoft.com/office/drawing/2014/main" id="{CFB3BE34-2F4B-437C-BDB6-891A5557399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8">
              <a:extLst>
                <a:ext uri="{FF2B5EF4-FFF2-40B4-BE49-F238E27FC236}">
                  <a16:creationId xmlns:a16="http://schemas.microsoft.com/office/drawing/2014/main" id="{7B07215D-B155-4DFE-BE3D-87632FF10D9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9">
              <a:extLst>
                <a:ext uri="{FF2B5EF4-FFF2-40B4-BE49-F238E27FC236}">
                  <a16:creationId xmlns:a16="http://schemas.microsoft.com/office/drawing/2014/main" id="{EE16DA9D-8D6A-4347-AD4F-AE139705374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6">
              <a:extLst>
                <a:ext uri="{FF2B5EF4-FFF2-40B4-BE49-F238E27FC236}">
                  <a16:creationId xmlns:a16="http://schemas.microsoft.com/office/drawing/2014/main" id="{A00D09BA-63FF-4D69-9D31-136FF2802F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7">
              <a:extLst>
                <a:ext uri="{FF2B5EF4-FFF2-40B4-BE49-F238E27FC236}">
                  <a16:creationId xmlns:a16="http://schemas.microsoft.com/office/drawing/2014/main" id="{9C8A19E6-32D5-4482-9CCD-1F78CA1CA88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8">
              <a:extLst>
                <a:ext uri="{FF2B5EF4-FFF2-40B4-BE49-F238E27FC236}">
                  <a16:creationId xmlns:a16="http://schemas.microsoft.com/office/drawing/2014/main" id="{EA954B3D-AF3B-442D-A72F-6BD11E9DDE1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9">
              <a:extLst>
                <a:ext uri="{FF2B5EF4-FFF2-40B4-BE49-F238E27FC236}">
                  <a16:creationId xmlns:a16="http://schemas.microsoft.com/office/drawing/2014/main" id="{D9710435-DD32-48E0-BC50-CC3436D3393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40">
              <a:extLst>
                <a:ext uri="{FF2B5EF4-FFF2-40B4-BE49-F238E27FC236}">
                  <a16:creationId xmlns:a16="http://schemas.microsoft.com/office/drawing/2014/main" id="{29B7CF4A-2D02-44B9-9AE5-4641A75E546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41">
              <a:extLst>
                <a:ext uri="{FF2B5EF4-FFF2-40B4-BE49-F238E27FC236}">
                  <a16:creationId xmlns:a16="http://schemas.microsoft.com/office/drawing/2014/main" id="{2512A521-F3FE-4B4E-84A4-B8E34B1F845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42">
              <a:extLst>
                <a:ext uri="{FF2B5EF4-FFF2-40B4-BE49-F238E27FC236}">
                  <a16:creationId xmlns:a16="http://schemas.microsoft.com/office/drawing/2014/main" id="{847E0DEA-D3E4-4FEB-B8B0-5864ECE94EA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43">
              <a:extLst>
                <a:ext uri="{FF2B5EF4-FFF2-40B4-BE49-F238E27FC236}">
                  <a16:creationId xmlns:a16="http://schemas.microsoft.com/office/drawing/2014/main" id="{719D19AC-13DF-482F-A050-54D54D05F6D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44">
              <a:extLst>
                <a:ext uri="{FF2B5EF4-FFF2-40B4-BE49-F238E27FC236}">
                  <a16:creationId xmlns:a16="http://schemas.microsoft.com/office/drawing/2014/main" id="{331649B7-0BBD-4E9C-BD52-1BCA2E7E89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57">
              <a:extLst>
                <a:ext uri="{FF2B5EF4-FFF2-40B4-BE49-F238E27FC236}">
                  <a16:creationId xmlns:a16="http://schemas.microsoft.com/office/drawing/2014/main" id="{D3AAE7E3-779F-41B2-A9C5-D046EBF5B36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58">
              <a:extLst>
                <a:ext uri="{FF2B5EF4-FFF2-40B4-BE49-F238E27FC236}">
                  <a16:creationId xmlns:a16="http://schemas.microsoft.com/office/drawing/2014/main" id="{5D0770C9-1E05-4CF6-94BD-20E2C7F1479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99" name="Group 98">
            <a:extLst>
              <a:ext uri="{FF2B5EF4-FFF2-40B4-BE49-F238E27FC236}">
                <a16:creationId xmlns:a16="http://schemas.microsoft.com/office/drawing/2014/main" id="{6EBD291B-DF20-4DC7-B790-C0E2209CC84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p:grpSpPr>
        <p:sp>
          <p:nvSpPr>
            <p:cNvPr id="100" name="Freeform 32">
              <a:extLst>
                <a:ext uri="{FF2B5EF4-FFF2-40B4-BE49-F238E27FC236}">
                  <a16:creationId xmlns:a16="http://schemas.microsoft.com/office/drawing/2014/main" id="{ECABF7C5-4C62-4FE6-AE12-238A48EA32E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3">
              <a:extLst>
                <a:ext uri="{FF2B5EF4-FFF2-40B4-BE49-F238E27FC236}">
                  <a16:creationId xmlns:a16="http://schemas.microsoft.com/office/drawing/2014/main" id="{E95ECD4A-2806-4F52-8E3C-624A3039DB6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4">
              <a:extLst>
                <a:ext uri="{FF2B5EF4-FFF2-40B4-BE49-F238E27FC236}">
                  <a16:creationId xmlns:a16="http://schemas.microsoft.com/office/drawing/2014/main" id="{E9E18FA2-E809-499B-BD0A-61DCF6A7E18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5">
              <a:extLst>
                <a:ext uri="{FF2B5EF4-FFF2-40B4-BE49-F238E27FC236}">
                  <a16:creationId xmlns:a16="http://schemas.microsoft.com/office/drawing/2014/main" id="{1CDF76CE-EE7F-4BF2-931E-D588B8B51D2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6">
              <a:extLst>
                <a:ext uri="{FF2B5EF4-FFF2-40B4-BE49-F238E27FC236}">
                  <a16:creationId xmlns:a16="http://schemas.microsoft.com/office/drawing/2014/main" id="{C8DB34E1-222F-47F0-869D-95191844404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7">
              <a:extLst>
                <a:ext uri="{FF2B5EF4-FFF2-40B4-BE49-F238E27FC236}">
                  <a16:creationId xmlns:a16="http://schemas.microsoft.com/office/drawing/2014/main" id="{5ECDC5F0-AB2E-464F-BDF0-4011D76758B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8">
              <a:extLst>
                <a:ext uri="{FF2B5EF4-FFF2-40B4-BE49-F238E27FC236}">
                  <a16:creationId xmlns:a16="http://schemas.microsoft.com/office/drawing/2014/main" id="{F3E4457E-504F-49DD-BC16-68CBF984EA9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9">
              <a:extLst>
                <a:ext uri="{FF2B5EF4-FFF2-40B4-BE49-F238E27FC236}">
                  <a16:creationId xmlns:a16="http://schemas.microsoft.com/office/drawing/2014/main" id="{BE7AFA7A-BB1A-4162-8533-768769F0E25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0">
              <a:extLst>
                <a:ext uri="{FF2B5EF4-FFF2-40B4-BE49-F238E27FC236}">
                  <a16:creationId xmlns:a16="http://schemas.microsoft.com/office/drawing/2014/main" id="{542E7636-9349-48F5-B298-C49B1FECB5D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Rectangle 41">
              <a:extLst>
                <a:ext uri="{FF2B5EF4-FFF2-40B4-BE49-F238E27FC236}">
                  <a16:creationId xmlns:a16="http://schemas.microsoft.com/office/drawing/2014/main" id="{5453D2D7-4B73-4C8C-9AF2-F4BA3FE45BFB}"/>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110" name="Rectangle 109"/>
          <p:cNvSpPr/>
          <p:nvPr/>
        </p:nvSpPr>
        <p:spPr>
          <a:xfrm>
            <a:off x="2222015" y="4979383"/>
            <a:ext cx="7977118" cy="1569660"/>
          </a:xfrm>
          <a:prstGeom prst="rect">
            <a:avLst/>
          </a:prstGeom>
        </p:spPr>
        <p:txBody>
          <a:bodyPr wrap="square">
            <a:spAutoFit/>
          </a:bodyPr>
          <a:lstStyle/>
          <a:p>
            <a:r>
              <a:rPr lang="en-IN" sz="2400" b="1" dirty="0"/>
              <a:t>With the help of just a Random Forest Classifier (which is in fact Random Forest regression), it is possible to predict the house prices fairly good! </a:t>
            </a:r>
          </a:p>
          <a:p>
            <a:r>
              <a:rPr lang="en-IN" sz="2400" b="1" dirty="0"/>
              <a:t>So, if you are about to buy a house, please contact me! </a:t>
            </a:r>
          </a:p>
        </p:txBody>
      </p:sp>
      <p:sp>
        <p:nvSpPr>
          <p:cNvPr id="111" name="Rectangle 110"/>
          <p:cNvSpPr/>
          <p:nvPr/>
        </p:nvSpPr>
        <p:spPr>
          <a:xfrm>
            <a:off x="2091935" y="716435"/>
            <a:ext cx="8782048" cy="1477328"/>
          </a:xfrm>
          <a:prstGeom prst="rect">
            <a:avLst/>
          </a:prstGeom>
        </p:spPr>
        <p:txBody>
          <a:bodyPr wrap="square">
            <a:spAutoFit/>
          </a:bodyPr>
          <a:lstStyle/>
          <a:p>
            <a:r>
              <a:rPr lang="en-IN" b="1" dirty="0">
                <a:latin typeface="Helvetica Neue"/>
              </a:rPr>
              <a:t>Data Science is about discovering hidden patterns (laws) in data. Observing data is as important as discovering patterns in our data. Without examining the data, our pattern detection will be imperfect and without pattern detection, we cannot draw any conclusions about analysed data. Therefore, both ideas are needed for drawing conclusions.</a:t>
            </a:r>
          </a:p>
        </p:txBody>
      </p:sp>
      <p:sp>
        <p:nvSpPr>
          <p:cNvPr id="112" name="Rectangle 111"/>
          <p:cNvSpPr/>
          <p:nvPr/>
        </p:nvSpPr>
        <p:spPr>
          <a:xfrm>
            <a:off x="8316829" y="3526452"/>
            <a:ext cx="2689811" cy="861774"/>
          </a:xfrm>
          <a:prstGeom prst="rect">
            <a:avLst/>
          </a:prstGeom>
        </p:spPr>
        <p:txBody>
          <a:bodyPr wrap="square">
            <a:spAutoFit/>
          </a:bodyPr>
          <a:lstStyle/>
          <a:p>
            <a:r>
              <a:rPr lang="en-IN" b="1" dirty="0">
                <a:latin typeface="Helvetica Neue"/>
              </a:rPr>
              <a:t>Machine Learning.</a:t>
            </a:r>
            <a:r>
              <a:rPr lang="en-IN" dirty="0">
                <a:latin typeface="Helvetica Neue"/>
              </a:rPr>
              <a:t> </a:t>
            </a:r>
          </a:p>
          <a:p>
            <a:r>
              <a:rPr lang="en-IN" sz="1600" dirty="0">
                <a:latin typeface="Helvetica Neue"/>
              </a:rPr>
              <a:t>build and test our pattern detection algorithm</a:t>
            </a:r>
          </a:p>
        </p:txBody>
      </p:sp>
      <p:pic>
        <p:nvPicPr>
          <p:cNvPr id="113" name="Picture 2" descr="Image result for data connector icon"/>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3205018" y="2066924"/>
            <a:ext cx="2130819" cy="164026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Image result for data connector icon"/>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535988" y="2040453"/>
            <a:ext cx="2220618" cy="164026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4" descr="Image result for world image transparent graphic"/>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5193" y="2294689"/>
            <a:ext cx="1143794" cy="1143794"/>
          </a:xfrm>
          <a:prstGeom prst="ellipse">
            <a:avLst/>
          </a:prstGeom>
          <a:noFill/>
          <a:extLst>
            <a:ext uri="{909E8E84-426E-40DD-AFC4-6F175D3DCCD1}">
              <a14:hiddenFill xmlns:a14="http://schemas.microsoft.com/office/drawing/2010/main">
                <a:solidFill>
                  <a:srgbClr val="FFFFFF"/>
                </a:solidFill>
              </a14:hiddenFill>
            </a:ext>
          </a:extLst>
        </p:spPr>
      </p:pic>
      <p:pic>
        <p:nvPicPr>
          <p:cNvPr id="116" name="Picture 14" descr="Image result for world image transparent graphic"/>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05136" y="2230617"/>
            <a:ext cx="1143794" cy="1143794"/>
          </a:xfrm>
          <a:prstGeom prst="ellipse">
            <a:avLst/>
          </a:prstGeom>
          <a:noFill/>
          <a:extLst>
            <a:ext uri="{909E8E84-426E-40DD-AFC4-6F175D3DCCD1}">
              <a14:hiddenFill xmlns:a14="http://schemas.microsoft.com/office/drawing/2010/main">
                <a:solidFill>
                  <a:srgbClr val="FFFFFF"/>
                </a:solidFill>
              </a14:hiddenFill>
            </a:ext>
          </a:extLst>
        </p:spPr>
      </p:pic>
      <p:pic>
        <p:nvPicPr>
          <p:cNvPr id="117" name="Picture 14" descr="Image result for world image transparent graphic"/>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6131" y="2294689"/>
            <a:ext cx="1143794" cy="1143794"/>
          </a:xfrm>
          <a:prstGeom prst="ellipse">
            <a:avLst/>
          </a:prstGeom>
          <a:noFill/>
          <a:extLst>
            <a:ext uri="{909E8E84-426E-40DD-AFC4-6F175D3DCCD1}">
              <a14:hiddenFill xmlns:a14="http://schemas.microsoft.com/office/drawing/2010/main">
                <a:solidFill>
                  <a:srgbClr val="FFFFFF"/>
                </a:solidFill>
              </a14:hiddenFill>
            </a:ext>
          </a:extLst>
        </p:spPr>
      </p:pic>
      <p:sp>
        <p:nvSpPr>
          <p:cNvPr id="118" name="Rectangle 117"/>
          <p:cNvSpPr/>
          <p:nvPr/>
        </p:nvSpPr>
        <p:spPr>
          <a:xfrm>
            <a:off x="1258888" y="3438484"/>
            <a:ext cx="2870304" cy="1354217"/>
          </a:xfrm>
          <a:prstGeom prst="rect">
            <a:avLst/>
          </a:prstGeom>
        </p:spPr>
        <p:txBody>
          <a:bodyPr wrap="square">
            <a:spAutoFit/>
          </a:bodyPr>
          <a:lstStyle/>
          <a:p>
            <a:pPr algn="ctr"/>
            <a:r>
              <a:rPr lang="en-IN" b="1" dirty="0">
                <a:latin typeface="Helvetica Neue"/>
              </a:rPr>
              <a:t>Study the variables.</a:t>
            </a:r>
            <a:r>
              <a:rPr lang="en-IN" dirty="0">
                <a:latin typeface="Helvetica Neue"/>
              </a:rPr>
              <a:t> </a:t>
            </a:r>
          </a:p>
          <a:p>
            <a:pPr algn="ctr"/>
            <a:r>
              <a:rPr lang="en-IN" sz="1600" dirty="0">
                <a:latin typeface="Helvetica Neue"/>
              </a:rPr>
              <a:t>What is the problem about? What are the target variables and what do the variables represent?</a:t>
            </a:r>
          </a:p>
        </p:txBody>
      </p:sp>
      <p:sp>
        <p:nvSpPr>
          <p:cNvPr id="119" name="Rectangle 118"/>
          <p:cNvSpPr/>
          <p:nvPr/>
        </p:nvSpPr>
        <p:spPr>
          <a:xfrm>
            <a:off x="4390427" y="3448119"/>
            <a:ext cx="3003158" cy="1354217"/>
          </a:xfrm>
          <a:prstGeom prst="rect">
            <a:avLst/>
          </a:prstGeom>
        </p:spPr>
        <p:txBody>
          <a:bodyPr wrap="square">
            <a:spAutoFit/>
          </a:bodyPr>
          <a:lstStyle/>
          <a:p>
            <a:pPr algn="ctr"/>
            <a:r>
              <a:rPr lang="en-IN" b="1" dirty="0">
                <a:latin typeface="Helvetica Neue"/>
              </a:rPr>
              <a:t>Variable analysis</a:t>
            </a:r>
          </a:p>
          <a:p>
            <a:pPr algn="ctr"/>
            <a:r>
              <a:rPr lang="en-IN" sz="1600" dirty="0">
                <a:latin typeface="Helvetica Neue"/>
              </a:rPr>
              <a:t>We focused on the target variable and predicted variables and tried to clean up as many variables as possible</a:t>
            </a:r>
            <a:endParaRPr lang="en-IN" sz="1600" dirty="0"/>
          </a:p>
        </p:txBody>
      </p:sp>
      <p:pic>
        <p:nvPicPr>
          <p:cNvPr id="120" name="Picture 8" descr="INSAID_Logo"/>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122" name="TextBox 121"/>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3068864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NSAID_Logo"/>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5" name="TextBox 4"/>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
        <p:nvSpPr>
          <p:cNvPr id="7" name="Rectangle 6"/>
          <p:cNvSpPr/>
          <p:nvPr/>
        </p:nvSpPr>
        <p:spPr>
          <a:xfrm>
            <a:off x="373132" y="997069"/>
            <a:ext cx="11818868" cy="4801314"/>
          </a:xfrm>
          <a:prstGeom prst="rect">
            <a:avLst/>
          </a:prstGeom>
        </p:spPr>
        <p:txBody>
          <a:bodyPr wrap="square">
            <a:spAutoFit/>
          </a:bodyPr>
          <a:lstStyle/>
          <a:p>
            <a:r>
              <a:rPr lang="en-IN" b="1" dirty="0"/>
              <a:t>Machine </a:t>
            </a:r>
            <a:r>
              <a:rPr lang="en-IN" b="1" dirty="0" err="1"/>
              <a:t>Learning_Housing</a:t>
            </a:r>
            <a:r>
              <a:rPr lang="en-IN" b="1" dirty="0"/>
              <a:t> Prices References</a:t>
            </a:r>
          </a:p>
          <a:p>
            <a:endParaRPr lang="en-IN" dirty="0"/>
          </a:p>
          <a:p>
            <a:r>
              <a:rPr lang="en-IN" dirty="0"/>
              <a:t>https://www.kaggle.com/erick5/predicting-house-prices-with-machine-learning</a:t>
            </a:r>
          </a:p>
          <a:p>
            <a:r>
              <a:rPr lang="en-IN" dirty="0"/>
              <a:t>https://www.kaggle.com/dejavu23/house-prices-eda-to-ml-beginner</a:t>
            </a:r>
          </a:p>
          <a:p>
            <a:r>
              <a:rPr lang="en-IN" dirty="0"/>
              <a:t>https://www.hackerearth.com/practice/machine-learning/machine-learning-projects/python-project/tutorial/</a:t>
            </a:r>
          </a:p>
          <a:p>
            <a:r>
              <a:rPr lang="en-IN" dirty="0"/>
              <a:t>https://www.kaggle.com/thierryherrie/house-prices-random-forest</a:t>
            </a:r>
          </a:p>
          <a:p>
            <a:r>
              <a:rPr lang="en-IN" dirty="0"/>
              <a:t>https://www.kaggle.com/rirodrig/house-prices-prediction-random-forest</a:t>
            </a:r>
          </a:p>
          <a:p>
            <a:r>
              <a:rPr lang="en-IN" dirty="0"/>
              <a:t>https://www.data-blogger.com/2017/11/29/house-price-prediction-using-random-forest-classifier/</a:t>
            </a:r>
          </a:p>
          <a:p>
            <a:r>
              <a:rPr lang="en-IN" dirty="0"/>
              <a:t>https://medium.com/@curiousily/predicting-house-prices-with-linear-regression-machine-learning-from-scratch-part-ii-47a0238aeac1</a:t>
            </a:r>
          </a:p>
          <a:p>
            <a:r>
              <a:rPr lang="en-IN" dirty="0"/>
              <a:t>https://colab.research.google.com/drive/1DXkpo9PmH9_HiCSz9NQlZ9vGQtMIYqmF</a:t>
            </a:r>
          </a:p>
          <a:p>
            <a:r>
              <a:rPr lang="en-IN" dirty="0"/>
              <a:t>linear regression</a:t>
            </a:r>
          </a:p>
          <a:p>
            <a:r>
              <a:rPr lang="en-IN" dirty="0"/>
              <a:t>https://github.com/ShivaniMangal/House-Price-Prediction-EDA-and-ML-/blob/master/HOUSING%20PRICE%20PREDICTION.ipynb</a:t>
            </a:r>
          </a:p>
          <a:p>
            <a:r>
              <a:rPr lang="en-IN" dirty="0"/>
              <a:t>https://towardsdatascience.com/machine-learning-project-predicting-boston-house-prices-with-regression-b4e47493633d</a:t>
            </a:r>
          </a:p>
          <a:p>
            <a:r>
              <a:rPr lang="en-IN" dirty="0"/>
              <a:t>https://towardsdatascience.com/using-machine-learning-to-predict-home-prices-d5d534e42d38</a:t>
            </a:r>
          </a:p>
          <a:p>
            <a:r>
              <a:rPr lang="en-IN" dirty="0"/>
              <a:t>https://nycdatascience.com/blog/student-works/housing-price-prediction-using-advanced-regression-analysis/</a:t>
            </a:r>
          </a:p>
        </p:txBody>
      </p:sp>
    </p:spTree>
    <p:extLst>
      <p:ext uri="{BB962C8B-B14F-4D97-AF65-F5344CB8AC3E}">
        <p14:creationId xmlns:p14="http://schemas.microsoft.com/office/powerpoint/2010/main" val="231726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1479" b="99261" l="67789" r="99927"/>
                    </a14:imgEffect>
                  </a14:imgLayer>
                </a14:imgProps>
              </a:ext>
              <a:ext uri="{28A0092B-C50C-407E-A947-70E740481C1C}">
                <a14:useLocalDpi xmlns:a14="http://schemas.microsoft.com/office/drawing/2010/main" val="0"/>
              </a:ext>
            </a:extLst>
          </a:blip>
          <a:stretch>
            <a:fillRect/>
          </a:stretch>
        </p:blipFill>
        <p:spPr>
          <a:xfrm>
            <a:off x="-1173432" y="1564663"/>
            <a:ext cx="13365432" cy="5293337"/>
          </a:xfrm>
          <a:prstGeom prst="rect">
            <a:avLst/>
          </a:prstGeom>
        </p:spPr>
      </p:pic>
      <p:sp>
        <p:nvSpPr>
          <p:cNvPr id="4" name="Title 1"/>
          <p:cNvSpPr txBox="1">
            <a:spLocks/>
          </p:cNvSpPr>
          <p:nvPr/>
        </p:nvSpPr>
        <p:spPr>
          <a:xfrm>
            <a:off x="0" y="3633180"/>
            <a:ext cx="7845288" cy="1720698"/>
          </a:xfrm>
          <a:prstGeom prst="homePlate">
            <a:avLst/>
          </a:prstGeom>
          <a:solidFill>
            <a:srgbClr val="00B0F0">
              <a:alpha val="30000"/>
            </a:srgbClr>
          </a:solidFill>
        </p:spPr>
        <p:style>
          <a:lnRef idx="1">
            <a:schemeClr val="dk1"/>
          </a:lnRef>
          <a:fillRef idx="3">
            <a:schemeClr val="dk1"/>
          </a:fillRef>
          <a:effectRef idx="2">
            <a:schemeClr val="dk1"/>
          </a:effectRef>
          <a:fontRef idx="minor">
            <a:schemeClr val="lt1"/>
          </a:fontRef>
        </p:style>
        <p:txBody>
          <a:bodyPr anchor="ctr">
            <a:noAutofit/>
          </a:bodyPr>
          <a:lstStyle>
            <a:lvl1pPr algn="l" defTabSz="914400" rtl="0" eaLnBrk="1" latinLnBrk="0" hangingPunct="1">
              <a:lnSpc>
                <a:spcPct val="90000"/>
              </a:lnSpc>
              <a:spcBef>
                <a:spcPct val="0"/>
              </a:spcBef>
              <a:buNone/>
              <a:defRPr sz="36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sz="8800" b="1" cap="none" dirty="0">
                <a:ln w="12700">
                  <a:solidFill>
                    <a:srgbClr val="FF0000"/>
                  </a:solidFill>
                  <a:prstDash val="solid"/>
                </a:ln>
                <a:solidFill>
                  <a:schemeClr val="tx1"/>
                </a:solidFill>
                <a:effectLst>
                  <a:outerShdw dist="38100" dir="2640000" algn="bl" rotWithShape="0">
                    <a:schemeClr val="tx2">
                      <a:lumMod val="75000"/>
                    </a:schemeClr>
                  </a:outerShdw>
                </a:effectLst>
              </a:rPr>
              <a:t>Thank You</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6" name="TextBox 5"/>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2877884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extLst/>
          </a:blip>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0213445-86D4-4F78-AD8F-8FEBBDFA82E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a:ext uri="{FF2B5EF4-FFF2-40B4-BE49-F238E27FC236}">
                  <a16:creationId xmlns:a16="http://schemas.microsoft.com/office/drawing/2014/main" id="{2684A60A-182E-419E-B01C-AFDD09191DA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FABF1FD-FB5D-4393-B4E5-33B2CE25726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p:cNvSpPr>
            <a:spLocks noGrp="1"/>
          </p:cNvSpPr>
          <p:nvPr>
            <p:ph type="title"/>
          </p:nvPr>
        </p:nvSpPr>
        <p:spPr>
          <a:xfrm>
            <a:off x="7962519" y="618518"/>
            <a:ext cx="3084891" cy="1478570"/>
          </a:xfrm>
        </p:spPr>
        <p:txBody>
          <a:bodyPr>
            <a:normAutofit/>
          </a:bodyPr>
          <a:lstStyle/>
          <a:p>
            <a:r>
              <a:rPr lang="en-IN" sz="3200" dirty="0"/>
              <a:t>Introduction</a:t>
            </a:r>
          </a:p>
        </p:txBody>
      </p:sp>
      <p:pic>
        <p:nvPicPr>
          <p:cNvPr id="9"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12687" r="18429"/>
          <a:stretch/>
        </p:blipFill>
        <p:spPr>
          <a:xfrm>
            <a:off x="-5597" y="10"/>
            <a:ext cx="7558541" cy="6857990"/>
          </a:xfrm>
          <a:prstGeom prst="rect">
            <a:avLst/>
          </a:prstGeom>
        </p:spPr>
      </p:pic>
      <p:grpSp>
        <p:nvGrpSpPr>
          <p:cNvPr id="18" name="Group 17">
            <a:extLst>
              <a:ext uri="{FF2B5EF4-FFF2-40B4-BE49-F238E27FC236}">
                <a16:creationId xmlns:a16="http://schemas.microsoft.com/office/drawing/2014/main" id="{CDCE4EDB-73B1-4D06-81F5-710CC52981B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9" name="Rectangle 18">
              <a:extLst>
                <a:ext uri="{FF2B5EF4-FFF2-40B4-BE49-F238E27FC236}">
                  <a16:creationId xmlns:a16="http://schemas.microsoft.com/office/drawing/2014/main" id="{F63F9314-715E-4710-9A63-CE83056C2FFB}"/>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9B72E135-686E-4210-B69F-210E8CE8042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7">
              <a:extLst>
                <a:ext uri="{FF2B5EF4-FFF2-40B4-BE49-F238E27FC236}">
                  <a16:creationId xmlns:a16="http://schemas.microsoft.com/office/drawing/2014/main" id="{7D3B4296-5208-432F-BB64-309668EC4F7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Rectangle 21">
              <a:extLst>
                <a:ext uri="{FF2B5EF4-FFF2-40B4-BE49-F238E27FC236}">
                  <a16:creationId xmlns:a16="http://schemas.microsoft.com/office/drawing/2014/main" id="{9B6956C6-AA52-471D-BD31-3ECBA24022B2}"/>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3" name="Freeform 9">
              <a:extLst>
                <a:ext uri="{FF2B5EF4-FFF2-40B4-BE49-F238E27FC236}">
                  <a16:creationId xmlns:a16="http://schemas.microsoft.com/office/drawing/2014/main" id="{53A37D1D-4A71-4995-A6BC-FAE00A570D9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0">
              <a:extLst>
                <a:ext uri="{FF2B5EF4-FFF2-40B4-BE49-F238E27FC236}">
                  <a16:creationId xmlns:a16="http://schemas.microsoft.com/office/drawing/2014/main" id="{1893C2F1-17F9-4182-8755-0C15B28893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1">
              <a:extLst>
                <a:ext uri="{FF2B5EF4-FFF2-40B4-BE49-F238E27FC236}">
                  <a16:creationId xmlns:a16="http://schemas.microsoft.com/office/drawing/2014/main" id="{65DD1ACC-FCF5-4D49-B68C-FAE7829FAF7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2">
              <a:extLst>
                <a:ext uri="{FF2B5EF4-FFF2-40B4-BE49-F238E27FC236}">
                  <a16:creationId xmlns:a16="http://schemas.microsoft.com/office/drawing/2014/main" id="{DF836DE4-2767-4A63-9E03-9963D5EF52F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3">
              <a:extLst>
                <a:ext uri="{FF2B5EF4-FFF2-40B4-BE49-F238E27FC236}">
                  <a16:creationId xmlns:a16="http://schemas.microsoft.com/office/drawing/2014/main" id="{916DC85C-58CE-4EBC-BDB4-B04096D658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4">
              <a:extLst>
                <a:ext uri="{FF2B5EF4-FFF2-40B4-BE49-F238E27FC236}">
                  <a16:creationId xmlns:a16="http://schemas.microsoft.com/office/drawing/2014/main" id="{DCFE1B83-4862-4B9A-9CEB-92C0A85754E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5">
              <a:extLst>
                <a:ext uri="{FF2B5EF4-FFF2-40B4-BE49-F238E27FC236}">
                  <a16:creationId xmlns:a16="http://schemas.microsoft.com/office/drawing/2014/main" id="{4D246667-16A5-4BA4-903D-561D924ABA6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6">
              <a:extLst>
                <a:ext uri="{FF2B5EF4-FFF2-40B4-BE49-F238E27FC236}">
                  <a16:creationId xmlns:a16="http://schemas.microsoft.com/office/drawing/2014/main" id="{7DDB6AF5-B5FD-469E-B20A-8A1E3E799F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7">
              <a:extLst>
                <a:ext uri="{FF2B5EF4-FFF2-40B4-BE49-F238E27FC236}">
                  <a16:creationId xmlns:a16="http://schemas.microsoft.com/office/drawing/2014/main" id="{F70C8148-B4C1-4005-9272-BEFFC7CC76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8">
              <a:extLst>
                <a:ext uri="{FF2B5EF4-FFF2-40B4-BE49-F238E27FC236}">
                  <a16:creationId xmlns:a16="http://schemas.microsoft.com/office/drawing/2014/main" id="{2EE6A2D5-5F0B-4977-A24D-7ACFC2CD45C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9">
              <a:extLst>
                <a:ext uri="{FF2B5EF4-FFF2-40B4-BE49-F238E27FC236}">
                  <a16:creationId xmlns:a16="http://schemas.microsoft.com/office/drawing/2014/main" id="{62AF7BF9-EA4A-4568-ACC4-9AE135078AA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0">
              <a:extLst>
                <a:ext uri="{FF2B5EF4-FFF2-40B4-BE49-F238E27FC236}">
                  <a16:creationId xmlns:a16="http://schemas.microsoft.com/office/drawing/2014/main" id="{C5480B8F-8335-4048-9440-D64B546107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1">
              <a:extLst>
                <a:ext uri="{FF2B5EF4-FFF2-40B4-BE49-F238E27FC236}">
                  <a16:creationId xmlns:a16="http://schemas.microsoft.com/office/drawing/2014/main" id="{C0239026-9B37-48A5-AE01-29B6F948AD0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2">
              <a:extLst>
                <a:ext uri="{FF2B5EF4-FFF2-40B4-BE49-F238E27FC236}">
                  <a16:creationId xmlns:a16="http://schemas.microsoft.com/office/drawing/2014/main" id="{072A79A0-61B5-446D-921B-4CC229561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3">
              <a:extLst>
                <a:ext uri="{FF2B5EF4-FFF2-40B4-BE49-F238E27FC236}">
                  <a16:creationId xmlns:a16="http://schemas.microsoft.com/office/drawing/2014/main" id="{7B295262-D1BB-4CC4-AE86-B61841BF2CA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4">
              <a:extLst>
                <a:ext uri="{FF2B5EF4-FFF2-40B4-BE49-F238E27FC236}">
                  <a16:creationId xmlns:a16="http://schemas.microsoft.com/office/drawing/2014/main" id="{2EB18505-CD3D-4C25-A04A-BC683714121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5">
              <a:extLst>
                <a:ext uri="{FF2B5EF4-FFF2-40B4-BE49-F238E27FC236}">
                  <a16:creationId xmlns:a16="http://schemas.microsoft.com/office/drawing/2014/main" id="{B7A9AB06-69CB-45EB-A6D2-2C4CBDBFB94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6">
              <a:extLst>
                <a:ext uri="{FF2B5EF4-FFF2-40B4-BE49-F238E27FC236}">
                  <a16:creationId xmlns:a16="http://schemas.microsoft.com/office/drawing/2014/main" id="{112A72AB-1E70-4C17-A6F3-E8F925A6BD8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7">
              <a:extLst>
                <a:ext uri="{FF2B5EF4-FFF2-40B4-BE49-F238E27FC236}">
                  <a16:creationId xmlns:a16="http://schemas.microsoft.com/office/drawing/2014/main" id="{8F53EAC6-E0BE-4B8D-9093-F4C40F7A447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28">
              <a:extLst>
                <a:ext uri="{FF2B5EF4-FFF2-40B4-BE49-F238E27FC236}">
                  <a16:creationId xmlns:a16="http://schemas.microsoft.com/office/drawing/2014/main" id="{3C4430FB-7419-4488-B9DD-C52172E0B0C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29">
              <a:extLst>
                <a:ext uri="{FF2B5EF4-FFF2-40B4-BE49-F238E27FC236}">
                  <a16:creationId xmlns:a16="http://schemas.microsoft.com/office/drawing/2014/main" id="{4A07FED4-C9B2-426D-80F9-3E251D9DB31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0">
              <a:extLst>
                <a:ext uri="{FF2B5EF4-FFF2-40B4-BE49-F238E27FC236}">
                  <a16:creationId xmlns:a16="http://schemas.microsoft.com/office/drawing/2014/main" id="{2BE840B1-DE8E-4F4E-978E-195F2FF3031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1">
              <a:extLst>
                <a:ext uri="{FF2B5EF4-FFF2-40B4-BE49-F238E27FC236}">
                  <a16:creationId xmlns:a16="http://schemas.microsoft.com/office/drawing/2014/main" id="{970A7C12-E1F6-4063-AA66-96F09C70713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2">
              <a:extLst>
                <a:ext uri="{FF2B5EF4-FFF2-40B4-BE49-F238E27FC236}">
                  <a16:creationId xmlns:a16="http://schemas.microsoft.com/office/drawing/2014/main" id="{D92C1000-EC4C-495C-91EC-2EAD35CF46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Rectangle 46">
              <a:extLst>
                <a:ext uri="{FF2B5EF4-FFF2-40B4-BE49-F238E27FC236}">
                  <a16:creationId xmlns:a16="http://schemas.microsoft.com/office/drawing/2014/main" id="{3F7B7324-4CF2-425F-A41A-28B32C0E4CE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8" name="Freeform 34">
              <a:extLst>
                <a:ext uri="{FF2B5EF4-FFF2-40B4-BE49-F238E27FC236}">
                  <a16:creationId xmlns:a16="http://schemas.microsoft.com/office/drawing/2014/main" id="{52FB908C-D111-4B49-AD3B-63F13834311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5">
              <a:extLst>
                <a:ext uri="{FF2B5EF4-FFF2-40B4-BE49-F238E27FC236}">
                  <a16:creationId xmlns:a16="http://schemas.microsoft.com/office/drawing/2014/main" id="{C16B5E72-3FED-4E30-B1B0-C12EFEF8B9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6">
              <a:extLst>
                <a:ext uri="{FF2B5EF4-FFF2-40B4-BE49-F238E27FC236}">
                  <a16:creationId xmlns:a16="http://schemas.microsoft.com/office/drawing/2014/main" id="{CEE94B89-C705-4A0A-93A7-4F3B8981802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7">
              <a:extLst>
                <a:ext uri="{FF2B5EF4-FFF2-40B4-BE49-F238E27FC236}">
                  <a16:creationId xmlns:a16="http://schemas.microsoft.com/office/drawing/2014/main" id="{4DB3AE93-70CB-4ACF-8A92-6EA1359701D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8">
              <a:extLst>
                <a:ext uri="{FF2B5EF4-FFF2-40B4-BE49-F238E27FC236}">
                  <a16:creationId xmlns:a16="http://schemas.microsoft.com/office/drawing/2014/main" id="{70E52CEC-5096-4798-8308-0E6C82FBA99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39">
              <a:extLst>
                <a:ext uri="{FF2B5EF4-FFF2-40B4-BE49-F238E27FC236}">
                  <a16:creationId xmlns:a16="http://schemas.microsoft.com/office/drawing/2014/main" id="{F8276397-B2CD-42CA-B986-507EE9D467E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0">
              <a:extLst>
                <a:ext uri="{FF2B5EF4-FFF2-40B4-BE49-F238E27FC236}">
                  <a16:creationId xmlns:a16="http://schemas.microsoft.com/office/drawing/2014/main" id="{642D153B-98BD-45E6-847F-1FD76397382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1">
              <a:extLst>
                <a:ext uri="{FF2B5EF4-FFF2-40B4-BE49-F238E27FC236}">
                  <a16:creationId xmlns:a16="http://schemas.microsoft.com/office/drawing/2014/main" id="{252AE091-EAD9-455A-86A2-C3291C52FF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2">
              <a:extLst>
                <a:ext uri="{FF2B5EF4-FFF2-40B4-BE49-F238E27FC236}">
                  <a16:creationId xmlns:a16="http://schemas.microsoft.com/office/drawing/2014/main" id="{09B8584C-6AFF-4278-9401-5418AA63332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3">
              <a:extLst>
                <a:ext uri="{FF2B5EF4-FFF2-40B4-BE49-F238E27FC236}">
                  <a16:creationId xmlns:a16="http://schemas.microsoft.com/office/drawing/2014/main" id="{C46EBDFA-29FE-431B-B471-A93954E632F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4">
              <a:extLst>
                <a:ext uri="{FF2B5EF4-FFF2-40B4-BE49-F238E27FC236}">
                  <a16:creationId xmlns:a16="http://schemas.microsoft.com/office/drawing/2014/main" id="{364709FA-053E-40E4-B749-04095388D20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Rectangle 58">
              <a:extLst>
                <a:ext uri="{FF2B5EF4-FFF2-40B4-BE49-F238E27FC236}">
                  <a16:creationId xmlns:a16="http://schemas.microsoft.com/office/drawing/2014/main" id="{B55D7DE2-227A-41F8-844D-271221B00066}"/>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0" name="Freeform 46">
              <a:extLst>
                <a:ext uri="{FF2B5EF4-FFF2-40B4-BE49-F238E27FC236}">
                  <a16:creationId xmlns:a16="http://schemas.microsoft.com/office/drawing/2014/main" id="{972C56D1-4007-4A97-B1DF-7F9D3D1DC4F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7">
              <a:extLst>
                <a:ext uri="{FF2B5EF4-FFF2-40B4-BE49-F238E27FC236}">
                  <a16:creationId xmlns:a16="http://schemas.microsoft.com/office/drawing/2014/main" id="{5DA56C63-5DD5-455F-8FD5-109691AA426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48">
              <a:extLst>
                <a:ext uri="{FF2B5EF4-FFF2-40B4-BE49-F238E27FC236}">
                  <a16:creationId xmlns:a16="http://schemas.microsoft.com/office/drawing/2014/main" id="{A20F10A4-A054-4A68-BFD1-F2FB28B86BE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49">
              <a:extLst>
                <a:ext uri="{FF2B5EF4-FFF2-40B4-BE49-F238E27FC236}">
                  <a16:creationId xmlns:a16="http://schemas.microsoft.com/office/drawing/2014/main" id="{48DCF062-2278-4653-9461-CA215371020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0">
              <a:extLst>
                <a:ext uri="{FF2B5EF4-FFF2-40B4-BE49-F238E27FC236}">
                  <a16:creationId xmlns:a16="http://schemas.microsoft.com/office/drawing/2014/main" id="{F6632E64-9102-425C-B537-96DF3902752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1">
              <a:extLst>
                <a:ext uri="{FF2B5EF4-FFF2-40B4-BE49-F238E27FC236}">
                  <a16:creationId xmlns:a16="http://schemas.microsoft.com/office/drawing/2014/main" id="{264CEB62-8728-4027-8478-036D0529DF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2">
              <a:extLst>
                <a:ext uri="{FF2B5EF4-FFF2-40B4-BE49-F238E27FC236}">
                  <a16:creationId xmlns:a16="http://schemas.microsoft.com/office/drawing/2014/main" id="{61F43665-192D-4262-8159-1E31819CFC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3">
              <a:extLst>
                <a:ext uri="{FF2B5EF4-FFF2-40B4-BE49-F238E27FC236}">
                  <a16:creationId xmlns:a16="http://schemas.microsoft.com/office/drawing/2014/main" id="{02ECEA15-55AF-4923-B9D4-FD5C31C3EFF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4">
              <a:extLst>
                <a:ext uri="{FF2B5EF4-FFF2-40B4-BE49-F238E27FC236}">
                  <a16:creationId xmlns:a16="http://schemas.microsoft.com/office/drawing/2014/main" id="{DCD329AF-25D7-493E-8D67-A0732671318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5">
              <a:extLst>
                <a:ext uri="{FF2B5EF4-FFF2-40B4-BE49-F238E27FC236}">
                  <a16:creationId xmlns:a16="http://schemas.microsoft.com/office/drawing/2014/main" id="{A7DA766F-2273-4AFD-BF7F-06EB3814C8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6">
              <a:extLst>
                <a:ext uri="{FF2B5EF4-FFF2-40B4-BE49-F238E27FC236}">
                  <a16:creationId xmlns:a16="http://schemas.microsoft.com/office/drawing/2014/main" id="{9F17779A-AF9E-4C89-9138-937E81F94FC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57">
              <a:extLst>
                <a:ext uri="{FF2B5EF4-FFF2-40B4-BE49-F238E27FC236}">
                  <a16:creationId xmlns:a16="http://schemas.microsoft.com/office/drawing/2014/main" id="{DA68E6FB-9F23-463E-83E2-8B56685D090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58">
              <a:extLst>
                <a:ext uri="{FF2B5EF4-FFF2-40B4-BE49-F238E27FC236}">
                  <a16:creationId xmlns:a16="http://schemas.microsoft.com/office/drawing/2014/main" id="{DFBC35F5-3359-42CB-BEA7-882EDCBF16B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11" name="Content Placeholder 10">
            <a:extLst>
              <a:ext uri="{FF2B5EF4-FFF2-40B4-BE49-F238E27FC236}">
                <a16:creationId xmlns:a16="http://schemas.microsoft.com/office/drawing/2014/main" id="{221350AC-EF83-4B3A-B599-4F051B1731EA}"/>
              </a:ext>
            </a:extLst>
          </p:cNvPr>
          <p:cNvSpPr>
            <a:spLocks noGrp="1"/>
          </p:cNvSpPr>
          <p:nvPr>
            <p:ph idx="1"/>
          </p:nvPr>
        </p:nvSpPr>
        <p:spPr>
          <a:xfrm>
            <a:off x="7629145" y="2249487"/>
            <a:ext cx="4284560" cy="3541714"/>
          </a:xfrm>
        </p:spPr>
        <p:txBody>
          <a:bodyPr>
            <a:normAutofit fontScale="92500" lnSpcReduction="10000"/>
          </a:bodyPr>
          <a:lstStyle/>
          <a:p>
            <a:pPr marL="0" indent="0">
              <a:buNone/>
            </a:pPr>
            <a:r>
              <a:rPr lang="en-IN" dirty="0"/>
              <a:t>A house value is simply more than location and square footage. Like the features that make up a person, an educated party would want to know all aspects that give a house its value.</a:t>
            </a:r>
          </a:p>
          <a:p>
            <a:pPr marL="0" indent="0">
              <a:buNone/>
            </a:pPr>
            <a:r>
              <a:rPr lang="en-US" sz="1800" dirty="0"/>
              <a:t>Who are interested </a:t>
            </a:r>
          </a:p>
          <a:p>
            <a:pPr lvl="1"/>
            <a:r>
              <a:rPr lang="en-US" sz="1400" dirty="0"/>
              <a:t>Client House Buyer</a:t>
            </a:r>
          </a:p>
          <a:p>
            <a:pPr lvl="1"/>
            <a:r>
              <a:rPr lang="en-US" sz="1400" dirty="0"/>
              <a:t>Client House Seller</a:t>
            </a:r>
          </a:p>
        </p:txBody>
      </p:sp>
      <p:pic>
        <p:nvPicPr>
          <p:cNvPr id="73" name="Picture 8" descr="INSAID_Logo"/>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75" name="TextBox 74"/>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2418318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NSAID_Logo"/>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4698"/>
            <a:ext cx="12192000" cy="482860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5" name="TextBox 4"/>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
        <p:nvSpPr>
          <p:cNvPr id="6" name="Title 1"/>
          <p:cNvSpPr txBox="1">
            <a:spLocks/>
          </p:cNvSpPr>
          <p:nvPr/>
        </p:nvSpPr>
        <p:spPr>
          <a:xfrm>
            <a:off x="0" y="3010328"/>
            <a:ext cx="7845288" cy="1720698"/>
          </a:xfrm>
          <a:prstGeom prst="homePlate">
            <a:avLst/>
          </a:prstGeom>
          <a:solidFill>
            <a:srgbClr val="C00000">
              <a:alpha val="30000"/>
            </a:srgbClr>
          </a:solidFill>
        </p:spPr>
        <p:style>
          <a:lnRef idx="1">
            <a:schemeClr val="dk1"/>
          </a:lnRef>
          <a:fillRef idx="3">
            <a:schemeClr val="dk1"/>
          </a:fillRef>
          <a:effectRef idx="2">
            <a:schemeClr val="dk1"/>
          </a:effectRef>
          <a:fontRef idx="minor">
            <a:schemeClr val="lt1"/>
          </a:fontRef>
        </p:style>
        <p:txBody>
          <a:bodyPr anchor="ctr">
            <a:noAutofit/>
          </a:bodyPr>
          <a:lstStyle>
            <a:lvl1pPr algn="l" defTabSz="914400" rtl="0" eaLnBrk="1" latinLnBrk="0" hangingPunct="1">
              <a:lnSpc>
                <a:spcPct val="90000"/>
              </a:lnSpc>
              <a:spcBef>
                <a:spcPct val="0"/>
              </a:spcBef>
              <a:buNone/>
              <a:defRPr sz="36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sz="8800" b="1" cap="none" dirty="0">
                <a:ln w="12700">
                  <a:solidFill>
                    <a:srgbClr val="FF0000"/>
                  </a:solidFill>
                  <a:prstDash val="solid"/>
                </a:ln>
                <a:solidFill>
                  <a:schemeClr val="tx1"/>
                </a:solid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150473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4070" y="181196"/>
            <a:ext cx="6611729" cy="931987"/>
          </a:xfrm>
        </p:spPr>
        <p:txBody>
          <a:bodyPr anchor="b">
            <a:normAutofit/>
          </a:bodyPr>
          <a:lstStyle/>
          <a:p>
            <a:r>
              <a:rPr lang="en-IN" dirty="0"/>
              <a:t>Data Loading &amp; Description</a:t>
            </a:r>
          </a:p>
        </p:txBody>
      </p:sp>
      <p:sp>
        <p:nvSpPr>
          <p:cNvPr id="12" name="Content Placeholder 11">
            <a:extLst>
              <a:ext uri="{FF2B5EF4-FFF2-40B4-BE49-F238E27FC236}">
                <a16:creationId xmlns:a16="http://schemas.microsoft.com/office/drawing/2014/main" id="{EA027596-2C0B-4B6A-ACF7-293468BB3609}"/>
              </a:ext>
            </a:extLst>
          </p:cNvPr>
          <p:cNvSpPr>
            <a:spLocks noGrp="1"/>
          </p:cNvSpPr>
          <p:nvPr>
            <p:ph idx="1"/>
          </p:nvPr>
        </p:nvSpPr>
        <p:spPr>
          <a:xfrm>
            <a:off x="883408" y="1081434"/>
            <a:ext cx="3472070" cy="5314122"/>
          </a:xfrm>
        </p:spPr>
        <p:txBody>
          <a:bodyPr>
            <a:noAutofit/>
          </a:bodyPr>
          <a:lstStyle/>
          <a:p>
            <a:pPr marL="0" indent="0">
              <a:buNone/>
            </a:pPr>
            <a:r>
              <a:rPr lang="en-IN" sz="1400" b="1" dirty="0">
                <a:cs typeface="Arial" panose="020B0604020202020204" pitchFamily="34" charset="0"/>
              </a:rPr>
              <a:t>Some factors which I can think of that directly influence house prices are the following:</a:t>
            </a:r>
          </a:p>
          <a:p>
            <a:pPr indent="-72000"/>
            <a:r>
              <a:rPr lang="en-IN" sz="1400" b="1" dirty="0">
                <a:cs typeface="Arial" panose="020B0604020202020204" pitchFamily="34" charset="0"/>
              </a:rPr>
              <a:t>Area of House    * How old is the house</a:t>
            </a:r>
          </a:p>
          <a:p>
            <a:pPr indent="-72000"/>
            <a:r>
              <a:rPr lang="en-IN" sz="1400" b="1" dirty="0">
                <a:cs typeface="Arial" panose="020B0604020202020204" pitchFamily="34" charset="0"/>
              </a:rPr>
              <a:t>Location of the house</a:t>
            </a:r>
          </a:p>
          <a:p>
            <a:pPr indent="-72000"/>
            <a:r>
              <a:rPr lang="en-IN" sz="1400" b="1" dirty="0">
                <a:cs typeface="Arial" panose="020B0604020202020204" pitchFamily="34" charset="0"/>
              </a:rPr>
              <a:t>Market Proximity</a:t>
            </a:r>
          </a:p>
          <a:p>
            <a:pPr indent="-72000"/>
            <a:r>
              <a:rPr lang="en-IN" sz="1400" b="1" dirty="0">
                <a:cs typeface="Arial" panose="020B0604020202020204" pitchFamily="34" charset="0"/>
              </a:rPr>
              <a:t>Transport</a:t>
            </a:r>
          </a:p>
          <a:p>
            <a:pPr indent="-72000"/>
            <a:r>
              <a:rPr lang="en-IN" sz="1400" b="1" dirty="0">
                <a:cs typeface="Arial" panose="020B0604020202020204" pitchFamily="34" charset="0"/>
              </a:rPr>
              <a:t>How many floors does the house have</a:t>
            </a:r>
          </a:p>
          <a:p>
            <a:pPr indent="-72000"/>
            <a:r>
              <a:rPr lang="en-IN" sz="1400" b="1" dirty="0">
                <a:cs typeface="Arial" panose="020B0604020202020204" pitchFamily="34" charset="0"/>
              </a:rPr>
              <a:t>What material is used in the construction</a:t>
            </a:r>
          </a:p>
          <a:p>
            <a:pPr indent="-72000"/>
            <a:r>
              <a:rPr lang="en-IN" sz="1400" b="1" dirty="0">
                <a:cs typeface="Arial" panose="020B0604020202020204" pitchFamily="34" charset="0"/>
              </a:rPr>
              <a:t>Water /Electricity availability</a:t>
            </a:r>
          </a:p>
          <a:p>
            <a:pPr indent="-72000"/>
            <a:r>
              <a:rPr lang="en-IN" sz="1400" b="1" dirty="0">
                <a:cs typeface="Arial" panose="020B0604020202020204" pitchFamily="34" charset="0"/>
              </a:rPr>
              <a:t>Play area / parks for kids (if any)</a:t>
            </a:r>
          </a:p>
          <a:p>
            <a:pPr indent="-72000"/>
            <a:r>
              <a:rPr lang="en-IN" sz="1400" b="1" dirty="0">
                <a:cs typeface="Arial" panose="020B0604020202020204" pitchFamily="34" charset="0"/>
              </a:rPr>
              <a:t>If terrace is available</a:t>
            </a:r>
          </a:p>
          <a:p>
            <a:pPr indent="-72000"/>
            <a:r>
              <a:rPr lang="en-IN" sz="1400" b="1" dirty="0">
                <a:cs typeface="Arial" panose="020B0604020202020204" pitchFamily="34" charset="0"/>
              </a:rPr>
              <a:t>If car parking is available</a:t>
            </a:r>
          </a:p>
          <a:p>
            <a:pPr indent="-72000"/>
            <a:r>
              <a:rPr lang="en-IN" sz="1400" b="1" dirty="0">
                <a:cs typeface="Arial" panose="020B0604020202020204" pitchFamily="34" charset="0"/>
              </a:rPr>
              <a:t>If security is available</a:t>
            </a:r>
          </a:p>
        </p:txBody>
      </p:sp>
      <p:pic>
        <p:nvPicPr>
          <p:cNvPr id="10" name="Content Placeholder 6"/>
          <p:cNvPicPr>
            <a:picLocks noChangeAspect="1"/>
          </p:cNvPicPr>
          <p:nvPr/>
        </p:nvPicPr>
        <p:blipFill rotWithShape="1">
          <a:blip r:embed="rId3">
            <a:extLst>
              <a:ext uri="{28A0092B-C50C-407E-A947-70E740481C1C}">
                <a14:useLocalDpi xmlns:a14="http://schemas.microsoft.com/office/drawing/2010/main" val="0"/>
              </a:ext>
            </a:extLst>
          </a:blip>
          <a:srcRect l="17298" r="36038" b="-1"/>
          <a:stretch/>
        </p:blipFill>
        <p:spPr>
          <a:xfrm>
            <a:off x="7619998" y="780235"/>
            <a:ext cx="4024210" cy="5686826"/>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Rectangle 6"/>
          <p:cNvSpPr/>
          <p:nvPr/>
        </p:nvSpPr>
        <p:spPr>
          <a:xfrm>
            <a:off x="4359965" y="2967335"/>
            <a:ext cx="2438400" cy="1754326"/>
          </a:xfrm>
          <a:prstGeom prst="rect">
            <a:avLst/>
          </a:prstGeom>
        </p:spPr>
        <p:txBody>
          <a:bodyPr wrap="square">
            <a:spAutoFit/>
          </a:bodyPr>
          <a:lstStyle/>
          <a:p>
            <a:r>
              <a:rPr lang="en-IN" dirty="0"/>
              <a:t>The dataset comprises of </a:t>
            </a:r>
            <a:r>
              <a:rPr lang="en-IN" b="1" dirty="0"/>
              <a:t>1460 observations of 81 columns</a:t>
            </a:r>
            <a:r>
              <a:rPr lang="en-IN" dirty="0"/>
              <a:t>. Below is a table showing names of all the columns and their description.</a:t>
            </a:r>
          </a:p>
        </p:txBody>
      </p: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78" y="6104915"/>
            <a:ext cx="1828801" cy="724291"/>
          </a:xfrm>
          <a:prstGeom prst="rect">
            <a:avLst/>
          </a:prstGeom>
        </p:spPr>
      </p:pic>
      <p:sp>
        <p:nvSpPr>
          <p:cNvPr id="74" name="TextBox 73"/>
          <p:cNvSpPr txBox="1"/>
          <p:nvPr/>
        </p:nvSpPr>
        <p:spPr>
          <a:xfrm>
            <a:off x="94661" y="6282394"/>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pic>
        <p:nvPicPr>
          <p:cNvPr id="72" name="Picture 8" descr="INSAID_Logo"/>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75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t>Data Exploration</a:t>
            </a:r>
          </a:p>
        </p:txBody>
      </p:sp>
      <p:pic>
        <p:nvPicPr>
          <p:cNvPr id="4"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30740" r="17327"/>
          <a:stretch/>
        </p:blipFill>
        <p:spPr>
          <a:xfrm>
            <a:off x="1141411" y="2249487"/>
            <a:ext cx="3494597"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p:cNvSpPr>
            <a:spLocks noGrp="1"/>
          </p:cNvSpPr>
          <p:nvPr>
            <p:ph idx="1"/>
          </p:nvPr>
        </p:nvSpPr>
        <p:spPr>
          <a:xfrm>
            <a:off x="5034579" y="2249487"/>
            <a:ext cx="6012832" cy="3541714"/>
          </a:xfrm>
        </p:spPr>
        <p:txBody>
          <a:bodyPr>
            <a:normAutofit fontScale="62500" lnSpcReduction="20000"/>
          </a:bodyPr>
          <a:lstStyle/>
          <a:p>
            <a:pPr marL="0" indent="0">
              <a:buNone/>
            </a:pPr>
            <a:r>
              <a:rPr lang="en-IN" dirty="0"/>
              <a:t>Data Exploration is the key to getting insights from data. Practitioners say a good data exploration strategy can solve even complicated problems in a few hours. A good data exploration strategy comprises the following:</a:t>
            </a:r>
          </a:p>
          <a:p>
            <a:r>
              <a:rPr lang="en-IN" b="1" dirty="0"/>
              <a:t>Univariate Analysis</a:t>
            </a:r>
            <a:r>
              <a:rPr lang="en-IN" dirty="0"/>
              <a:t> - We will use it to visualize one variable in one plot. Examples: histogram, density plot, etc.</a:t>
            </a:r>
          </a:p>
          <a:p>
            <a:r>
              <a:rPr lang="en-IN" b="1" dirty="0"/>
              <a:t>Bivariate Analysis</a:t>
            </a:r>
            <a:r>
              <a:rPr lang="en-IN" dirty="0"/>
              <a:t> - We will use it to visualize two variables (x and y axis) in one plot. Examples: bar chart, line chart, area chart, etc.</a:t>
            </a:r>
          </a:p>
          <a:p>
            <a:r>
              <a:rPr lang="en-IN" b="1" dirty="0"/>
              <a:t>Multivariate Analysis</a:t>
            </a:r>
            <a:r>
              <a:rPr lang="en-IN" dirty="0"/>
              <a:t> - As the name suggests, it will be used to visualize more than two variables at once. Examples: stacked bar chart, dodged bar chart, etc.</a:t>
            </a:r>
          </a:p>
          <a:p>
            <a:r>
              <a:rPr lang="en-IN" b="1" dirty="0"/>
              <a:t>Cross Tables</a:t>
            </a:r>
            <a:r>
              <a:rPr lang="en-IN" dirty="0"/>
              <a:t> -They are used to compare the </a:t>
            </a:r>
            <a:r>
              <a:rPr lang="en-IN" dirty="0" err="1"/>
              <a:t>behavior</a:t>
            </a:r>
            <a:r>
              <a:rPr lang="en-IN" dirty="0"/>
              <a:t> of two categorical variables (used in pivot tables as well).</a:t>
            </a:r>
          </a:p>
          <a:p>
            <a:endParaRPr lang="en-IN" dirty="0"/>
          </a:p>
        </p:txBody>
      </p:sp>
      <p:pic>
        <p:nvPicPr>
          <p:cNvPr id="5" name="Picture 8" descr="INSAID_Logo"/>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7" name="TextBox 6"/>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22826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6551C300-1D7A-46C3-9EF6-0EAC9B1E1F53}"/>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EC1EDC6-1B42-4FCD-BC53-B1D05BFF2E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 name="Group 16">
              <a:extLst>
                <a:ext uri="{FF2B5EF4-FFF2-40B4-BE49-F238E27FC236}">
                  <a16:creationId xmlns:a16="http://schemas.microsoft.com/office/drawing/2014/main" id="{633EFBCB-98A2-4F16-B3BB-BF9EC17846B7}"/>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9" name="Rectangle 5">
                <a:extLst>
                  <a:ext uri="{FF2B5EF4-FFF2-40B4-BE49-F238E27FC236}">
                    <a16:creationId xmlns:a16="http://schemas.microsoft.com/office/drawing/2014/main" id="{B399E29C-9CF8-4BD1-8750-949BA21268E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6">
                <a:extLst>
                  <a:ext uri="{FF2B5EF4-FFF2-40B4-BE49-F238E27FC236}">
                    <a16:creationId xmlns:a16="http://schemas.microsoft.com/office/drawing/2014/main" id="{CB02DFF7-56DA-42B6-B49A-C8926B841AD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7">
                <a:extLst>
                  <a:ext uri="{FF2B5EF4-FFF2-40B4-BE49-F238E27FC236}">
                    <a16:creationId xmlns:a16="http://schemas.microsoft.com/office/drawing/2014/main" id="{07F77B45-21CD-43DB-AD58-24F8145021B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8">
                <a:extLst>
                  <a:ext uri="{FF2B5EF4-FFF2-40B4-BE49-F238E27FC236}">
                    <a16:creationId xmlns:a16="http://schemas.microsoft.com/office/drawing/2014/main" id="{F0151C40-12A4-4A09-A8B6-179A062EF6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9">
                <a:extLst>
                  <a:ext uri="{FF2B5EF4-FFF2-40B4-BE49-F238E27FC236}">
                    <a16:creationId xmlns:a16="http://schemas.microsoft.com/office/drawing/2014/main" id="{F0146EA7-EB82-410D-A6ED-7C10C525ADC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0">
                <a:extLst>
                  <a:ext uri="{FF2B5EF4-FFF2-40B4-BE49-F238E27FC236}">
                    <a16:creationId xmlns:a16="http://schemas.microsoft.com/office/drawing/2014/main" id="{20DD5C02-0C86-4FA9-B82A-254EF58D376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1">
                <a:extLst>
                  <a:ext uri="{FF2B5EF4-FFF2-40B4-BE49-F238E27FC236}">
                    <a16:creationId xmlns:a16="http://schemas.microsoft.com/office/drawing/2014/main" id="{19ED9FD5-1147-400A-8A32-82A74F7AD8F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2">
                <a:extLst>
                  <a:ext uri="{FF2B5EF4-FFF2-40B4-BE49-F238E27FC236}">
                    <a16:creationId xmlns:a16="http://schemas.microsoft.com/office/drawing/2014/main" id="{E79E6A0D-4D79-4788-8769-B989488019F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3">
                <a:extLst>
                  <a:ext uri="{FF2B5EF4-FFF2-40B4-BE49-F238E27FC236}">
                    <a16:creationId xmlns:a16="http://schemas.microsoft.com/office/drawing/2014/main" id="{A6F42038-BF59-409A-902B-AD7799149A2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4">
                <a:extLst>
                  <a:ext uri="{FF2B5EF4-FFF2-40B4-BE49-F238E27FC236}">
                    <a16:creationId xmlns:a16="http://schemas.microsoft.com/office/drawing/2014/main" id="{D8B0BD48-5982-4C95-A7C8-E0D2306453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5">
                <a:extLst>
                  <a:ext uri="{FF2B5EF4-FFF2-40B4-BE49-F238E27FC236}">
                    <a16:creationId xmlns:a16="http://schemas.microsoft.com/office/drawing/2014/main" id="{F6C539D3-C6BD-4FB0-AA91-5AF1BF14C5F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Line 16">
                <a:extLst>
                  <a:ext uri="{FF2B5EF4-FFF2-40B4-BE49-F238E27FC236}">
                    <a16:creationId xmlns:a16="http://schemas.microsoft.com/office/drawing/2014/main" id="{34F70AD6-B8F4-4F9D-8593-D4047107BD90}"/>
                  </a:ext>
                  <a:ext uri="{C183D7F6-B498-43B3-948B-1728B52AA6E4}">
                    <adec:decorative xmlns=""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1" name="Freeform 17">
                <a:extLst>
                  <a:ext uri="{FF2B5EF4-FFF2-40B4-BE49-F238E27FC236}">
                    <a16:creationId xmlns:a16="http://schemas.microsoft.com/office/drawing/2014/main" id="{51EAB0E0-5DE2-4906-80B0-211A6247897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8">
                <a:extLst>
                  <a:ext uri="{FF2B5EF4-FFF2-40B4-BE49-F238E27FC236}">
                    <a16:creationId xmlns:a16="http://schemas.microsoft.com/office/drawing/2014/main" id="{38E8B65E-526B-458D-85A5-21C0A1A74F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19">
                <a:extLst>
                  <a:ext uri="{FF2B5EF4-FFF2-40B4-BE49-F238E27FC236}">
                    <a16:creationId xmlns:a16="http://schemas.microsoft.com/office/drawing/2014/main" id="{CCE331A2-5388-42F4-A175-69310C1BEF5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0">
                <a:extLst>
                  <a:ext uri="{FF2B5EF4-FFF2-40B4-BE49-F238E27FC236}">
                    <a16:creationId xmlns:a16="http://schemas.microsoft.com/office/drawing/2014/main" id="{4E758D69-ACA2-4888-84BB-B05B1FAF2AE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Rectangle 21">
                <a:extLst>
                  <a:ext uri="{FF2B5EF4-FFF2-40B4-BE49-F238E27FC236}">
                    <a16:creationId xmlns:a16="http://schemas.microsoft.com/office/drawing/2014/main" id="{078AAA22-796B-4F0E-85DA-B8B0E81115A7}"/>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6" name="Freeform 22">
                <a:extLst>
                  <a:ext uri="{FF2B5EF4-FFF2-40B4-BE49-F238E27FC236}">
                    <a16:creationId xmlns:a16="http://schemas.microsoft.com/office/drawing/2014/main" id="{D1254A9A-3E31-4A25-9A91-F9BC6CF6A35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3">
                <a:extLst>
                  <a:ext uri="{FF2B5EF4-FFF2-40B4-BE49-F238E27FC236}">
                    <a16:creationId xmlns:a16="http://schemas.microsoft.com/office/drawing/2014/main" id="{18CADB3C-936C-476A-A261-28DD5ABA734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4">
                <a:extLst>
                  <a:ext uri="{FF2B5EF4-FFF2-40B4-BE49-F238E27FC236}">
                    <a16:creationId xmlns:a16="http://schemas.microsoft.com/office/drawing/2014/main" id="{771961D1-28D7-4CC1-A720-2933E8B9135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5">
                <a:extLst>
                  <a:ext uri="{FF2B5EF4-FFF2-40B4-BE49-F238E27FC236}">
                    <a16:creationId xmlns:a16="http://schemas.microsoft.com/office/drawing/2014/main" id="{E7B8B616-B89E-4A1C-98DE-13B8B939477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6">
                <a:extLst>
                  <a:ext uri="{FF2B5EF4-FFF2-40B4-BE49-F238E27FC236}">
                    <a16:creationId xmlns:a16="http://schemas.microsoft.com/office/drawing/2014/main" id="{5D6CC1A1-D003-44BA-87E4-B3A7F3D3004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7">
                <a:extLst>
                  <a:ext uri="{FF2B5EF4-FFF2-40B4-BE49-F238E27FC236}">
                    <a16:creationId xmlns:a16="http://schemas.microsoft.com/office/drawing/2014/main" id="{FF32749B-B34C-4FCB-A33A-0478844A93A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8">
                <a:extLst>
                  <a:ext uri="{FF2B5EF4-FFF2-40B4-BE49-F238E27FC236}">
                    <a16:creationId xmlns:a16="http://schemas.microsoft.com/office/drawing/2014/main" id="{4455F261-AC57-4085-8989-4DBED747F15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9">
                <a:extLst>
                  <a:ext uri="{FF2B5EF4-FFF2-40B4-BE49-F238E27FC236}">
                    <a16:creationId xmlns:a16="http://schemas.microsoft.com/office/drawing/2014/main" id="{57CEA90D-DB58-4EC0-A55C-15FAF59E046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0">
                <a:extLst>
                  <a:ext uri="{FF2B5EF4-FFF2-40B4-BE49-F238E27FC236}">
                    <a16:creationId xmlns:a16="http://schemas.microsoft.com/office/drawing/2014/main" id="{66BBB005-2E38-496A-A46C-FD2B0605C16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1">
                <a:extLst>
                  <a:ext uri="{FF2B5EF4-FFF2-40B4-BE49-F238E27FC236}">
                    <a16:creationId xmlns:a16="http://schemas.microsoft.com/office/drawing/2014/main" id="{E1A7618C-DE9D-401A-AD7A-784F19DA856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8" name="Group 17">
              <a:extLst>
                <a:ext uri="{FF2B5EF4-FFF2-40B4-BE49-F238E27FC236}">
                  <a16:creationId xmlns:a16="http://schemas.microsoft.com/office/drawing/2014/main" id="{5E441C57-A0CF-4D49-9609-55CB4646BD6A}"/>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 name="Freeform 32">
                <a:extLst>
                  <a:ext uri="{FF2B5EF4-FFF2-40B4-BE49-F238E27FC236}">
                    <a16:creationId xmlns:a16="http://schemas.microsoft.com/office/drawing/2014/main" id="{2D3240AD-75B9-452B-9967-D05B40DE5F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3">
                <a:extLst>
                  <a:ext uri="{FF2B5EF4-FFF2-40B4-BE49-F238E27FC236}">
                    <a16:creationId xmlns:a16="http://schemas.microsoft.com/office/drawing/2014/main" id="{6A557EE5-4777-4655-A433-05006D84104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4">
                <a:extLst>
                  <a:ext uri="{FF2B5EF4-FFF2-40B4-BE49-F238E27FC236}">
                    <a16:creationId xmlns:a16="http://schemas.microsoft.com/office/drawing/2014/main" id="{6B721B6E-8FF2-470B-A180-C594E82718E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5">
                <a:extLst>
                  <a:ext uri="{FF2B5EF4-FFF2-40B4-BE49-F238E27FC236}">
                    <a16:creationId xmlns:a16="http://schemas.microsoft.com/office/drawing/2014/main" id="{23E045A6-2D54-488D-B5F0-68851843088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6">
                <a:extLst>
                  <a:ext uri="{FF2B5EF4-FFF2-40B4-BE49-F238E27FC236}">
                    <a16:creationId xmlns:a16="http://schemas.microsoft.com/office/drawing/2014/main" id="{2A4F07ED-57C7-4FF7-ABF8-793FC03A247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7">
                <a:extLst>
                  <a:ext uri="{FF2B5EF4-FFF2-40B4-BE49-F238E27FC236}">
                    <a16:creationId xmlns:a16="http://schemas.microsoft.com/office/drawing/2014/main" id="{8829D0E6-D04F-4297-A784-6837F13ECA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8">
                <a:extLst>
                  <a:ext uri="{FF2B5EF4-FFF2-40B4-BE49-F238E27FC236}">
                    <a16:creationId xmlns:a16="http://schemas.microsoft.com/office/drawing/2014/main" id="{9477D3D3-AA00-446F-B05D-EBBA25D3C98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9">
                <a:extLst>
                  <a:ext uri="{FF2B5EF4-FFF2-40B4-BE49-F238E27FC236}">
                    <a16:creationId xmlns:a16="http://schemas.microsoft.com/office/drawing/2014/main" id="{5AC450AD-A350-42FA-B7EA-103D4416B46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40">
                <a:extLst>
                  <a:ext uri="{FF2B5EF4-FFF2-40B4-BE49-F238E27FC236}">
                    <a16:creationId xmlns:a16="http://schemas.microsoft.com/office/drawing/2014/main" id="{A10F783A-EC27-47BE-A21D-3531A036FA6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Rectangle 41">
                <a:extLst>
                  <a:ext uri="{FF2B5EF4-FFF2-40B4-BE49-F238E27FC236}">
                    <a16:creationId xmlns:a16="http://schemas.microsoft.com/office/drawing/2014/main" id="{A2CBE444-D00C-4C80-9F29-42A250C500B8}"/>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pic>
        <p:nvPicPr>
          <p:cNvPr id="56" name="Picture 8" descr="INSAID_Logo"/>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58" name="TextBox 57"/>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
        <p:nvSpPr>
          <p:cNvPr id="59" name="Title 1"/>
          <p:cNvSpPr>
            <a:spLocks noGrp="1"/>
          </p:cNvSpPr>
          <p:nvPr>
            <p:ph type="title"/>
          </p:nvPr>
        </p:nvSpPr>
        <p:spPr>
          <a:xfrm>
            <a:off x="52387" y="3633180"/>
            <a:ext cx="12149137" cy="1474485"/>
          </a:xfrm>
          <a:prstGeom prst="homePlate">
            <a:avLst/>
          </a:prstGeom>
          <a:solidFill>
            <a:srgbClr val="00B0F0">
              <a:alpha val="30000"/>
            </a:srgbClr>
          </a:solidFill>
        </p:spPr>
        <p:style>
          <a:lnRef idx="1">
            <a:schemeClr val="dk1"/>
          </a:lnRef>
          <a:fillRef idx="3">
            <a:schemeClr val="dk1"/>
          </a:fillRef>
          <a:effectRef idx="2">
            <a:schemeClr val="dk1"/>
          </a:effectRef>
          <a:fontRef idx="minor">
            <a:schemeClr val="lt1"/>
          </a:fontRef>
        </p:style>
        <p:txBody>
          <a:bodyPr>
            <a:normAutofit/>
          </a:bodyPr>
          <a:lstStyle/>
          <a:p>
            <a:pPr algn="r"/>
            <a:r>
              <a:rPr lang="en-IN" sz="7200" b="1" cap="none" dirty="0">
                <a:ln w="22225">
                  <a:solidFill>
                    <a:schemeClr val="accent2"/>
                  </a:solidFill>
                  <a:prstDash val="solid"/>
                </a:ln>
                <a:solidFill>
                  <a:schemeClr val="accent2">
                    <a:lumMod val="40000"/>
                    <a:lumOff val="60000"/>
                  </a:schemeClr>
                </a:solidFill>
              </a:rPr>
              <a:t>Data Analysis</a:t>
            </a:r>
          </a:p>
        </p:txBody>
      </p:sp>
    </p:spTree>
    <p:extLst>
      <p:ext uri="{BB962C8B-B14F-4D97-AF65-F5344CB8AC3E}">
        <p14:creationId xmlns:p14="http://schemas.microsoft.com/office/powerpoint/2010/main" val="356224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39221"/>
          </a:xfrm>
        </p:spPr>
        <p:txBody>
          <a:bodyPr>
            <a:normAutofit fontScale="90000"/>
          </a:bodyPr>
          <a:lstStyle/>
          <a:p>
            <a:r>
              <a:rPr lang="en-IN" b="1" dirty="0" err="1"/>
              <a:t>Analyzing</a:t>
            </a:r>
            <a:r>
              <a:rPr lang="en-IN" b="1" dirty="0"/>
              <a:t> the Test Variable - Target Analysis (Sale Price)</a:t>
            </a:r>
            <a:endParaRPr lang="en-IN" dirty="0"/>
          </a:p>
        </p:txBody>
      </p:sp>
      <p:pic>
        <p:nvPicPr>
          <p:cNvPr id="8" name="Picture 7"/>
          <p:cNvPicPr>
            <a:picLocks noChangeAspect="1"/>
          </p:cNvPicPr>
          <p:nvPr/>
        </p:nvPicPr>
        <p:blipFill>
          <a:blip r:embed="rId2"/>
          <a:stretch>
            <a:fillRect/>
          </a:stretch>
        </p:blipFill>
        <p:spPr>
          <a:xfrm>
            <a:off x="653843" y="2010639"/>
            <a:ext cx="5289201" cy="3524048"/>
          </a:xfrm>
          <a:prstGeom prst="rect">
            <a:avLst/>
          </a:prstGeom>
        </p:spPr>
      </p:pic>
      <p:pic>
        <p:nvPicPr>
          <p:cNvPr id="9" name="Picture 8"/>
          <p:cNvPicPr>
            <a:picLocks noChangeAspect="1"/>
          </p:cNvPicPr>
          <p:nvPr/>
        </p:nvPicPr>
        <p:blipFill>
          <a:blip r:embed="rId3"/>
          <a:stretch>
            <a:fillRect/>
          </a:stretch>
        </p:blipFill>
        <p:spPr>
          <a:xfrm>
            <a:off x="6307253" y="2010639"/>
            <a:ext cx="5237634" cy="3565644"/>
          </a:xfrm>
          <a:prstGeom prst="rect">
            <a:avLst/>
          </a:prstGeom>
        </p:spPr>
      </p:pic>
      <p:sp>
        <p:nvSpPr>
          <p:cNvPr id="10" name="Title 1"/>
          <p:cNvSpPr txBox="1">
            <a:spLocks/>
          </p:cNvSpPr>
          <p:nvPr/>
        </p:nvSpPr>
        <p:spPr>
          <a:xfrm>
            <a:off x="0" y="6087587"/>
            <a:ext cx="12149137" cy="522413"/>
          </a:xfrm>
          <a:prstGeom prst="homePlate">
            <a:avLst/>
          </a:prstGeom>
          <a:solidFill>
            <a:srgbClr val="00B0F0">
              <a:alpha val="30000"/>
            </a:srgbClr>
          </a:solidFill>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r"/>
            <a:r>
              <a:rPr lang="en-IN" sz="2000" b="1" cap="none" dirty="0">
                <a:ln w="22225">
                  <a:solidFill>
                    <a:schemeClr val="accent2"/>
                  </a:solidFill>
                  <a:prstDash val="solid"/>
                </a:ln>
                <a:solidFill>
                  <a:schemeClr val="accent2">
                    <a:lumMod val="40000"/>
                    <a:lumOff val="60000"/>
                  </a:schemeClr>
                </a:solidFill>
              </a:rPr>
              <a:t>Current average price is at 180921. looking at </a:t>
            </a:r>
            <a:r>
              <a:rPr lang="en-IN" sz="2000" b="1" cap="none" dirty="0" err="1">
                <a:ln w="22225">
                  <a:solidFill>
                    <a:schemeClr val="accent2"/>
                  </a:solidFill>
                  <a:prstDash val="solid"/>
                </a:ln>
                <a:solidFill>
                  <a:schemeClr val="accent2">
                    <a:lumMod val="40000"/>
                    <a:lumOff val="60000"/>
                  </a:schemeClr>
                </a:solidFill>
              </a:rPr>
              <a:t>krutosis</a:t>
            </a:r>
            <a:r>
              <a:rPr lang="en-IN" sz="2000" b="1" cap="none" dirty="0">
                <a:ln w="22225">
                  <a:solidFill>
                    <a:schemeClr val="accent2"/>
                  </a:solidFill>
                  <a:prstDash val="solid"/>
                </a:ln>
                <a:solidFill>
                  <a:schemeClr val="accent2">
                    <a:lumMod val="40000"/>
                    <a:lumOff val="60000"/>
                  </a:schemeClr>
                </a:solidFill>
              </a:rPr>
              <a:t> is its not normal distribution</a:t>
            </a:r>
          </a:p>
        </p:txBody>
      </p:sp>
      <p:pic>
        <p:nvPicPr>
          <p:cNvPr id="11" name="Picture 8" descr="INSAID_Logo"/>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13" name="TextBox 12"/>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22394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213445-86D4-4F78-AD8F-8FEBBDFA82E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2684A60A-182E-419E-B01C-AFDD09191DA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FABF1FD-FB5D-4393-B4E5-33B2CE25726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p:cNvSpPr>
            <a:spLocks noGrp="1"/>
          </p:cNvSpPr>
          <p:nvPr>
            <p:ph type="title"/>
          </p:nvPr>
        </p:nvSpPr>
        <p:spPr>
          <a:xfrm>
            <a:off x="7962519" y="618518"/>
            <a:ext cx="3084891" cy="1478570"/>
          </a:xfrm>
        </p:spPr>
        <p:txBody>
          <a:bodyPr>
            <a:normAutofit/>
          </a:bodyPr>
          <a:lstStyle/>
          <a:p>
            <a:r>
              <a:rPr lang="en-IN" sz="3200" dirty="0"/>
              <a:t>Multivariable Analysis</a:t>
            </a:r>
          </a:p>
        </p:txBody>
      </p:sp>
      <p:pic>
        <p:nvPicPr>
          <p:cNvPr id="5" name="Picture 4"/>
          <p:cNvPicPr>
            <a:picLocks noChangeAspect="1"/>
          </p:cNvPicPr>
          <p:nvPr/>
        </p:nvPicPr>
        <p:blipFill rotWithShape="1">
          <a:blip r:embed="rId4"/>
          <a:srcRect t="1641" r="-2" b="3598"/>
          <a:stretch/>
        </p:blipFill>
        <p:spPr>
          <a:xfrm>
            <a:off x="-5597" y="10"/>
            <a:ext cx="7558541" cy="6857990"/>
          </a:xfrm>
          <a:prstGeom prst="rect">
            <a:avLst/>
          </a:prstGeom>
        </p:spPr>
      </p:pic>
      <p:grpSp>
        <p:nvGrpSpPr>
          <p:cNvPr id="14" name="Group 13">
            <a:extLst>
              <a:ext uri="{FF2B5EF4-FFF2-40B4-BE49-F238E27FC236}">
                <a16:creationId xmlns:a16="http://schemas.microsoft.com/office/drawing/2014/main" id="{CDCE4EDB-73B1-4D06-81F5-710CC52981B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F63F9314-715E-4710-9A63-CE83056C2FFB}"/>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9B72E135-686E-4210-B69F-210E8CE8042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7D3B4296-5208-432F-BB64-309668EC4F7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17">
              <a:extLst>
                <a:ext uri="{FF2B5EF4-FFF2-40B4-BE49-F238E27FC236}">
                  <a16:creationId xmlns:a16="http://schemas.microsoft.com/office/drawing/2014/main" id="{9B6956C6-AA52-471D-BD31-3ECBA24022B2}"/>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53A37D1D-4A71-4995-A6BC-FAE00A570D9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1893C2F1-17F9-4182-8755-0C15B28893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65DD1ACC-FCF5-4D49-B68C-FAE7829FAF7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DF836DE4-2767-4A63-9E03-9963D5EF52F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916DC85C-58CE-4EBC-BDB4-B04096D658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DCFE1B83-4862-4B9A-9CEB-92C0A85754E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4D246667-16A5-4BA4-903D-561D924ABA6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7DDB6AF5-B5FD-469E-B20A-8A1E3E799F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F70C8148-B4C1-4005-9272-BEFFC7CC76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2EE6A2D5-5F0B-4977-A24D-7ACFC2CD45C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62AF7BF9-EA4A-4568-ACC4-9AE135078AA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C5480B8F-8335-4048-9440-D64B546107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C0239026-9B37-48A5-AE01-29B6F948AD0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072A79A0-61B5-446D-921B-4CC229561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7B295262-D1BB-4CC4-AE86-B61841BF2CA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2EB18505-CD3D-4C25-A04A-BC683714121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B7A9AB06-69CB-45EB-A6D2-2C4CBDBFB94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112A72AB-1E70-4C17-A6F3-E8F925A6BD8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8F53EAC6-E0BE-4B8D-9093-F4C40F7A447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3C4430FB-7419-4488-B9DD-C52172E0B0C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4A07FED4-C9B2-426D-80F9-3E251D9DB31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2BE840B1-DE8E-4F4E-978E-195F2FF3031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970A7C12-E1F6-4063-AA66-96F09C70713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D92C1000-EC4C-495C-91EC-2EAD35CF46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42">
              <a:extLst>
                <a:ext uri="{FF2B5EF4-FFF2-40B4-BE49-F238E27FC236}">
                  <a16:creationId xmlns:a16="http://schemas.microsoft.com/office/drawing/2014/main" id="{3F7B7324-4CF2-425F-A41A-28B32C0E4CE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52FB908C-D111-4B49-AD3B-63F13834311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C16B5E72-3FED-4E30-B1B0-C12EFEF8B9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CEE94B89-C705-4A0A-93A7-4F3B8981802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4DB3AE93-70CB-4ACF-8A92-6EA1359701D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70E52CEC-5096-4798-8308-0E6C82FBA99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F8276397-B2CD-42CA-B986-507EE9D467E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642D153B-98BD-45E6-847F-1FD76397382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252AE091-EAD9-455A-86A2-C3291C52FF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09B8584C-6AFF-4278-9401-5418AA63332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C46EBDFA-29FE-431B-B471-A93954E632F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364709FA-053E-40E4-B749-04095388D20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54">
              <a:extLst>
                <a:ext uri="{FF2B5EF4-FFF2-40B4-BE49-F238E27FC236}">
                  <a16:creationId xmlns:a16="http://schemas.microsoft.com/office/drawing/2014/main" id="{B55D7DE2-227A-41F8-844D-271221B00066}"/>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972C56D1-4007-4A97-B1DF-7F9D3D1DC4F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5DA56C63-5DD5-455F-8FD5-109691AA426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A20F10A4-A054-4A68-BFD1-F2FB28B86BE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48DCF062-2278-4653-9461-CA215371020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F6632E64-9102-425C-B537-96DF3902752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264CEB62-8728-4027-8478-036D0529DF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61F43665-192D-4262-8159-1E31819CFC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02ECEA15-55AF-4923-B9D4-FD5C31C3EFF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DCD329AF-25D7-493E-8D67-A0732671318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A7DA766F-2273-4AFD-BF7F-06EB3814C8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9F17779A-AF9E-4C89-9138-937E81F94FC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DA68E6FB-9F23-463E-83E2-8B56685D090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DFBC35F5-3359-42CB-BEA7-882EDCBF16B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p:cNvSpPr>
            <a:spLocks noGrp="1"/>
          </p:cNvSpPr>
          <p:nvPr>
            <p:ph idx="1"/>
          </p:nvPr>
        </p:nvSpPr>
        <p:spPr>
          <a:xfrm>
            <a:off x="7962519" y="2249487"/>
            <a:ext cx="3084892" cy="3541714"/>
          </a:xfrm>
        </p:spPr>
        <p:txBody>
          <a:bodyPr>
            <a:normAutofit/>
          </a:bodyPr>
          <a:lstStyle/>
          <a:p>
            <a:r>
              <a:rPr lang="en-IN" sz="1800" dirty="0"/>
              <a:t>Top Correlated variable to Target are</a:t>
            </a:r>
          </a:p>
          <a:p>
            <a:pPr lvl="1"/>
            <a:endParaRPr lang="en-IN" sz="1400" dirty="0"/>
          </a:p>
        </p:txBody>
      </p:sp>
      <p:sp>
        <p:nvSpPr>
          <p:cNvPr id="8" name="Rectangle 3"/>
          <p:cNvSpPr>
            <a:spLocks noChangeArrowheads="1"/>
          </p:cNvSpPr>
          <p:nvPr/>
        </p:nvSpPr>
        <p:spPr bwMode="auto">
          <a:xfrm>
            <a:off x="8454887" y="3005862"/>
            <a:ext cx="3326296" cy="1754326"/>
          </a:xfrm>
          <a:prstGeom prst="rect">
            <a:avLst/>
          </a:prstGeom>
          <a:noFill/>
          <a:ln>
            <a:noFill/>
          </a:ln>
          <a:effec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Courier New" panose="02070309020205020404" pitchFamily="49" charset="0"/>
              </a:rPr>
              <a:t>OverallQual</a:t>
            </a:r>
            <a:r>
              <a:rPr kumimoji="0" lang="en-US" altLang="en-US" b="1" i="0" u="none" strike="noStrike" cap="none" normalizeH="0" baseline="0" dirty="0">
                <a:ln>
                  <a:noFill/>
                </a:ln>
                <a:effectLst/>
                <a:latin typeface="Courier New" panose="02070309020205020404" pitchFamily="49" charset="0"/>
              </a:rPr>
              <a:t> 0.790982</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Courier New" panose="02070309020205020404" pitchFamily="49" charset="0"/>
              </a:rPr>
              <a:t>GrLivArea</a:t>
            </a:r>
            <a:r>
              <a:rPr kumimoji="0" lang="en-US" altLang="en-US" b="1" i="0" u="none" strike="noStrike" cap="none" normalizeH="0" baseline="0" dirty="0">
                <a:ln>
                  <a:noFill/>
                </a:ln>
                <a:effectLst/>
                <a:latin typeface="Courier New" panose="02070309020205020404" pitchFamily="49" charset="0"/>
              </a:rPr>
              <a:t> 0.708624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Courier New" panose="02070309020205020404" pitchFamily="49" charset="0"/>
              </a:rPr>
              <a:t>GarageCars</a:t>
            </a:r>
            <a:r>
              <a:rPr kumimoji="0" lang="en-US" altLang="en-US" b="1" i="0" u="none" strike="noStrike" cap="none" normalizeH="0" baseline="0" dirty="0">
                <a:ln>
                  <a:noFill/>
                </a:ln>
                <a:effectLst/>
                <a:latin typeface="Courier New" panose="02070309020205020404" pitchFamily="49" charset="0"/>
              </a:rPr>
              <a:t> 0.640409</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Courier New" panose="02070309020205020404" pitchFamily="49" charset="0"/>
              </a:rPr>
              <a:t>GarageArea</a:t>
            </a:r>
            <a:r>
              <a:rPr kumimoji="0" lang="en-US" altLang="en-US" b="1" i="0" u="none" strike="noStrike" cap="none" normalizeH="0" baseline="0" dirty="0">
                <a:ln>
                  <a:noFill/>
                </a:ln>
                <a:effectLst/>
                <a:latin typeface="Courier New" panose="02070309020205020404" pitchFamily="49" charset="0"/>
              </a:rPr>
              <a:t> 0.623431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Courier New" panose="02070309020205020404" pitchFamily="49" charset="0"/>
              </a:rPr>
              <a:t>TotalBsmtSF</a:t>
            </a:r>
            <a:r>
              <a:rPr kumimoji="0" lang="en-US" altLang="en-US" b="1" i="0" u="none" strike="noStrike" cap="none" normalizeH="0" baseline="0" dirty="0">
                <a:ln>
                  <a:noFill/>
                </a:ln>
                <a:effectLst/>
                <a:latin typeface="Courier New" panose="02070309020205020404" pitchFamily="49" charset="0"/>
              </a:rPr>
              <a:t> 0.613581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Courier New" panose="02070309020205020404" pitchFamily="49" charset="0"/>
              </a:rPr>
              <a:t>1stFlrSF 0.605852</a:t>
            </a:r>
            <a:r>
              <a:rPr kumimoji="0" lang="en-US" altLang="en-US" sz="2400" b="1" i="0" u="none" strike="noStrike" cap="none" normalizeH="0" baseline="0" dirty="0">
                <a:ln>
                  <a:noFill/>
                </a:ln>
                <a:effectLst/>
              </a:rPr>
              <a:t> </a:t>
            </a:r>
            <a:endParaRPr kumimoji="0" lang="en-US" altLang="en-US" sz="4000" b="1" i="0" u="none" strike="noStrike" cap="none" normalizeH="0" baseline="0" dirty="0">
              <a:ln>
                <a:noFill/>
              </a:ln>
              <a:effectLst/>
              <a:latin typeface="Arial" panose="020B0604020202020204" pitchFamily="34" charset="0"/>
            </a:endParaRPr>
          </a:p>
        </p:txBody>
      </p:sp>
      <p:pic>
        <p:nvPicPr>
          <p:cNvPr id="69" name="Picture 8" descr="INSAID_Logo"/>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932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0864" y="844944"/>
            <a:ext cx="4801356" cy="1478570"/>
          </a:xfrm>
        </p:spPr>
        <p:txBody>
          <a:bodyPr/>
          <a:lstStyle/>
          <a:p>
            <a:r>
              <a:rPr lang="en-IN" dirty="0"/>
              <a:t>Multivariable Analysis</a:t>
            </a:r>
          </a:p>
        </p:txBody>
      </p:sp>
      <p:sp>
        <p:nvSpPr>
          <p:cNvPr id="3" name="Content Placeholder 2"/>
          <p:cNvSpPr>
            <a:spLocks noGrp="1"/>
          </p:cNvSpPr>
          <p:nvPr>
            <p:ph idx="1"/>
          </p:nvPr>
        </p:nvSpPr>
        <p:spPr>
          <a:xfrm>
            <a:off x="6430864" y="2323514"/>
            <a:ext cx="5020237" cy="4016328"/>
          </a:xfrm>
        </p:spPr>
        <p:txBody>
          <a:bodyPr>
            <a:normAutofit fontScale="92500" lnSpcReduction="10000"/>
          </a:bodyPr>
          <a:lstStyle/>
          <a:p>
            <a:pPr marL="0" indent="0">
              <a:buNone/>
            </a:pPr>
            <a:r>
              <a:rPr lang="en-IN" b="1" i="1" dirty="0"/>
              <a:t>Pair Plotting of </a:t>
            </a:r>
          </a:p>
          <a:p>
            <a:r>
              <a:rPr lang="en-IN" b="1" i="1" dirty="0" err="1"/>
              <a:t>SalePrice</a:t>
            </a:r>
            <a:r>
              <a:rPr lang="en-IN" b="1" i="1" dirty="0"/>
              <a:t>: The property Price</a:t>
            </a:r>
          </a:p>
          <a:p>
            <a:r>
              <a:rPr lang="en-IN" b="1" i="1" dirty="0" err="1"/>
              <a:t>OverallQual</a:t>
            </a:r>
            <a:r>
              <a:rPr lang="en-IN" b="1" i="1" dirty="0"/>
              <a:t>: Rates the overall material and finish of the house (1 = Very Poor, 10 = Very Excellent)</a:t>
            </a:r>
          </a:p>
          <a:p>
            <a:r>
              <a:rPr lang="en-IN" b="1" i="1" dirty="0" err="1"/>
              <a:t>GrLivArea</a:t>
            </a:r>
            <a:r>
              <a:rPr lang="en-IN" b="1" i="1" dirty="0"/>
              <a:t>: Above grade (ground) living area square feet</a:t>
            </a:r>
          </a:p>
          <a:p>
            <a:r>
              <a:rPr lang="en-IN" b="1" i="1" dirty="0" err="1"/>
              <a:t>GarageCars</a:t>
            </a:r>
            <a:r>
              <a:rPr lang="en-IN" b="1" i="1" dirty="0"/>
              <a:t>: Size of garage in car capacity</a:t>
            </a:r>
          </a:p>
        </p:txBody>
      </p:sp>
      <p:pic>
        <p:nvPicPr>
          <p:cNvPr id="5" name="Picture 4"/>
          <p:cNvPicPr>
            <a:picLocks noChangeAspect="1"/>
          </p:cNvPicPr>
          <p:nvPr/>
        </p:nvPicPr>
        <p:blipFill>
          <a:blip r:embed="rId2"/>
          <a:stretch>
            <a:fillRect/>
          </a:stretch>
        </p:blipFill>
        <p:spPr>
          <a:xfrm>
            <a:off x="862605" y="1026942"/>
            <a:ext cx="5231806" cy="5154466"/>
          </a:xfrm>
          <a:prstGeom prst="rect">
            <a:avLst/>
          </a:prstGeom>
        </p:spPr>
      </p:pic>
      <p:pic>
        <p:nvPicPr>
          <p:cNvPr id="6" name="Picture 8" descr="INSAID_Logo"/>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310686" y="250757"/>
            <a:ext cx="27146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43" y="6033411"/>
            <a:ext cx="1828801" cy="724291"/>
          </a:xfrm>
          <a:prstGeom prst="rect">
            <a:avLst/>
          </a:prstGeom>
        </p:spPr>
      </p:pic>
      <p:sp>
        <p:nvSpPr>
          <p:cNvPr id="8" name="TextBox 7"/>
          <p:cNvSpPr txBox="1"/>
          <p:nvPr/>
        </p:nvSpPr>
        <p:spPr>
          <a:xfrm>
            <a:off x="206443" y="6255848"/>
            <a:ext cx="1391478"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b="1" dirty="0">
                <a:solidFill>
                  <a:srgbClr val="FF0000"/>
                </a:solidFill>
              </a:rPr>
              <a:t>@SanDogra</a:t>
            </a:r>
          </a:p>
        </p:txBody>
      </p:sp>
    </p:spTree>
    <p:extLst>
      <p:ext uri="{BB962C8B-B14F-4D97-AF65-F5344CB8AC3E}">
        <p14:creationId xmlns:p14="http://schemas.microsoft.com/office/powerpoint/2010/main" val="2025705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TM04033919[[fn=Circuit]]</Template>
  <TotalTime>696</TotalTime>
  <Words>840</Words>
  <Application>Microsoft Office PowerPoint</Application>
  <PresentationFormat>Widescreen</PresentationFormat>
  <Paragraphs>211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Courier New</vt:lpstr>
      <vt:lpstr>Helvetica Neue</vt:lpstr>
      <vt:lpstr>Trebuchet MS</vt:lpstr>
      <vt:lpstr>Tw Cen MT</vt:lpstr>
      <vt:lpstr>Circuit</vt:lpstr>
      <vt:lpstr>PowerPoint Presentation</vt:lpstr>
      <vt:lpstr>Problem Statement</vt:lpstr>
      <vt:lpstr>Introduction</vt:lpstr>
      <vt:lpstr>Data Loading &amp; Description</vt:lpstr>
      <vt:lpstr>Data Exploration</vt:lpstr>
      <vt:lpstr>Data Analysis</vt:lpstr>
      <vt:lpstr>Analyzing the Test Variable - Target Analysis (Sale Price)</vt:lpstr>
      <vt:lpstr>Multivariable Analysis</vt:lpstr>
      <vt:lpstr>Multivariable Analysis</vt:lpstr>
      <vt:lpstr>Bivariate Analysis -  Sale Price &amp; Overall Quality</vt:lpstr>
      <vt:lpstr>PowerPoint Presentation</vt:lpstr>
      <vt:lpstr>Categorical Feature Analysis</vt:lpstr>
      <vt:lpstr>Categorical Feature Analysis</vt:lpstr>
      <vt:lpstr>PowerPoint Presentation</vt:lpstr>
      <vt:lpstr>PowerPoint Presentation</vt:lpstr>
      <vt:lpstr>PowerPoint Presentation</vt:lpstr>
      <vt:lpstr>Data Pre-Processing</vt:lpstr>
      <vt:lpstr>Feature Transformation or Feature Engineering</vt:lpstr>
      <vt:lpstr>Model Training, Evaluation and Predictions</vt:lpstr>
      <vt:lpstr>Linear Regression</vt:lpstr>
      <vt:lpstr>Linear Regression</vt:lpstr>
      <vt:lpstr>Multivariable Linear Regression</vt:lpstr>
      <vt:lpstr>Decision Tree Regressor</vt:lpstr>
      <vt:lpstr>Random Forest Regressor</vt:lpstr>
      <vt:lpstr>Random Forest Regressor</vt:lpstr>
      <vt:lpstr>Conclusion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Santosh Dogra</dc:creator>
  <cp:lastModifiedBy>Santosh Dogra</cp:lastModifiedBy>
  <cp:revision>38</cp:revision>
  <dcterms:created xsi:type="dcterms:W3CDTF">2019-05-19T06:25:20Z</dcterms:created>
  <dcterms:modified xsi:type="dcterms:W3CDTF">2019-05-19T18:01:37Z</dcterms:modified>
</cp:coreProperties>
</file>